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90" r:id="rId3"/>
    <p:sldId id="278" r:id="rId4"/>
    <p:sldId id="25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305" r:id="rId16"/>
    <p:sldId id="306" r:id="rId17"/>
    <p:sldId id="291" r:id="rId18"/>
    <p:sldId id="297" r:id="rId19"/>
    <p:sldId id="298" r:id="rId20"/>
    <p:sldId id="299" r:id="rId21"/>
    <p:sldId id="300" r:id="rId22"/>
    <p:sldId id="296" r:id="rId23"/>
    <p:sldId id="292" r:id="rId24"/>
    <p:sldId id="293" r:id="rId25"/>
    <p:sldId id="294" r:id="rId26"/>
    <p:sldId id="295" r:id="rId27"/>
    <p:sldId id="289" r:id="rId28"/>
    <p:sldId id="307" r:id="rId29"/>
    <p:sldId id="308" r:id="rId30"/>
    <p:sldId id="301" r:id="rId31"/>
    <p:sldId id="309" r:id="rId32"/>
    <p:sldId id="302" r:id="rId33"/>
    <p:sldId id="312" r:id="rId34"/>
    <p:sldId id="311" r:id="rId35"/>
    <p:sldId id="310" r:id="rId36"/>
    <p:sldId id="313" r:id="rId37"/>
    <p:sldId id="314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292"/>
    <a:srgbClr val="D5489E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9"/>
    <p:restoredTop sz="96327"/>
  </p:normalViewPr>
  <p:slideViewPr>
    <p:cSldViewPr snapToGrid="0" snapToObjects="1">
      <p:cViewPr>
        <p:scale>
          <a:sx n="110" d="100"/>
          <a:sy n="110" d="100"/>
        </p:scale>
        <p:origin x="144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9D062-2DC3-5341-8E02-27B00EC17472}" type="datetimeFigureOut">
              <a:rPr kumimoji="1" lang="ko-KR" altLang="en-US" smtClean="0"/>
              <a:t>2021. 12. 17.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97A74-A24D-B34C-BEC7-81767596016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6571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35A74-3D1D-1F44-AB76-6F3E2DD14301}" type="datetimeFigureOut">
              <a:rPr kumimoji="1" lang="ko-KR" altLang="en-US" smtClean="0"/>
              <a:t>2021. 12. 17.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DB15D-FE9C-BA4F-83BA-44CB37EC8E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7121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DB15D-FE9C-BA4F-83BA-44CB37EC8EE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6502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DB15D-FE9C-BA4F-83BA-44CB37EC8EE6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8847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DB15D-FE9C-BA4F-83BA-44CB37EC8EE6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309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69D1786-0E0D-0349-B0DA-36ACBEA85AB5}"/>
              </a:ext>
            </a:extLst>
          </p:cNvPr>
          <p:cNvSpPr txBox="1"/>
          <p:nvPr userDrawn="1"/>
        </p:nvSpPr>
        <p:spPr>
          <a:xfrm>
            <a:off x="6954883" y="6665077"/>
            <a:ext cx="474569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1447880">
              <a:defRPr sz="8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r"/>
            <a:r>
              <a:rPr lang="en-US" altLang="ko-Kore-KR" sz="700" kern="1200" dirty="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Copyright(c) 2021   Interaction Design</a:t>
            </a:r>
            <a:r>
              <a:rPr lang="en-US" altLang="ko-KR" sz="700" kern="1200" dirty="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 Lab.</a:t>
            </a:r>
            <a:r>
              <a:rPr lang="en-US" altLang="ko-Kore-KR" sz="700" kern="1200" dirty="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, Graduate School of Techno Design, </a:t>
            </a:r>
            <a:r>
              <a:rPr lang="en-US" altLang="ko-Kore-KR" sz="700" kern="1200" dirty="0" err="1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Kookmin</a:t>
            </a:r>
            <a:r>
              <a:rPr lang="en-US" altLang="ko-Kore-KR" sz="700" kern="1200" dirty="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 Univ., All rights reserved.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2D3B59-4918-3344-828E-A2D72C6FC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365" t="26092" r="62107" b="30497"/>
          <a:stretch/>
        </p:blipFill>
        <p:spPr>
          <a:xfrm>
            <a:off x="11709911" y="6587110"/>
            <a:ext cx="242606" cy="24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0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2BDB9-8EDA-CF4A-AA3D-3E4AAE687D56}" type="datetimeFigureOut">
              <a:rPr kumimoji="1" lang="ko-KR" altLang="en-US" smtClean="0"/>
              <a:t>2021. 12. 17.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6016-3604-FF4E-9A12-353E1A8FE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604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2BDB9-8EDA-CF4A-AA3D-3E4AAE687D56}" type="datetimeFigureOut">
              <a:rPr kumimoji="1" lang="ko-KR" altLang="en-US" smtClean="0"/>
              <a:t>2021. 12. 17.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6016-3604-FF4E-9A12-353E1A8FE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64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A5C43C9D-B1CF-7045-9B4E-11F9DA5D7935}"/>
              </a:ext>
            </a:extLst>
          </p:cNvPr>
          <p:cNvSpPr txBox="1"/>
          <p:nvPr userDrawn="1"/>
        </p:nvSpPr>
        <p:spPr>
          <a:xfrm>
            <a:off x="6954883" y="6665077"/>
            <a:ext cx="474569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1447880">
              <a:defRPr sz="8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r"/>
            <a:r>
              <a:rPr lang="en-US" altLang="ko-Kore-KR" sz="700" kern="1200" dirty="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Copyright(c) 2021   Interaction Design</a:t>
            </a:r>
            <a:r>
              <a:rPr lang="en-US" altLang="ko-KR" sz="700" kern="1200" dirty="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 Lab.</a:t>
            </a:r>
            <a:r>
              <a:rPr lang="en-US" altLang="ko-Kore-KR" sz="700" kern="1200" dirty="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, Graduate School of Techno Design, </a:t>
            </a:r>
            <a:r>
              <a:rPr lang="en-US" altLang="ko-Kore-KR" sz="700" kern="1200" dirty="0" err="1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Kookmin</a:t>
            </a:r>
            <a:r>
              <a:rPr lang="en-US" altLang="ko-Kore-KR" sz="700" kern="1200" dirty="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 Univ., All rights reserved.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C255F88-D387-5249-B22A-E3802AA262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365" t="26092" r="62107" b="30497"/>
          <a:stretch/>
        </p:blipFill>
        <p:spPr>
          <a:xfrm>
            <a:off x="11709911" y="6587110"/>
            <a:ext cx="242606" cy="24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65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2BDB9-8EDA-CF4A-AA3D-3E4AAE687D56}" type="datetimeFigureOut">
              <a:rPr kumimoji="1" lang="ko-KR" altLang="en-US" smtClean="0"/>
              <a:t>2021. 12. 17.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6016-3604-FF4E-9A12-353E1A8FE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9111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2BDB9-8EDA-CF4A-AA3D-3E4AAE687D56}" type="datetimeFigureOut">
              <a:rPr kumimoji="1" lang="ko-KR" altLang="en-US" smtClean="0"/>
              <a:t>2021. 12. 17.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6016-3604-FF4E-9A12-353E1A8FE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6287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2BDB9-8EDA-CF4A-AA3D-3E4AAE687D56}" type="datetimeFigureOut">
              <a:rPr kumimoji="1" lang="ko-KR" altLang="en-US" smtClean="0"/>
              <a:t>2021. 12. 17.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6016-3604-FF4E-9A12-353E1A8FE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9185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2BDB9-8EDA-CF4A-AA3D-3E4AAE687D56}" type="datetimeFigureOut">
              <a:rPr kumimoji="1" lang="ko-KR" altLang="en-US" smtClean="0"/>
              <a:t>2021. 12. 17.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6016-3604-FF4E-9A12-353E1A8FE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316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2BDB9-8EDA-CF4A-AA3D-3E4AAE687D56}" type="datetimeFigureOut">
              <a:rPr kumimoji="1" lang="ko-KR" altLang="en-US" smtClean="0"/>
              <a:t>2021. 12. 17.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6016-3604-FF4E-9A12-353E1A8FE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3904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2BDB9-8EDA-CF4A-AA3D-3E4AAE687D56}" type="datetimeFigureOut">
              <a:rPr kumimoji="1" lang="ko-KR" altLang="en-US" smtClean="0"/>
              <a:t>2021. 12. 17.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6016-3604-FF4E-9A12-353E1A8FE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27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2BDB9-8EDA-CF4A-AA3D-3E4AAE687D56}" type="datetimeFigureOut">
              <a:rPr kumimoji="1" lang="ko-KR" altLang="en-US" smtClean="0"/>
              <a:t>2021. 12. 17.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6016-3604-FF4E-9A12-353E1A8FE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399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2BDB9-8EDA-CF4A-AA3D-3E4AAE687D56}" type="datetimeFigureOut">
              <a:rPr kumimoji="1" lang="ko-KR" altLang="en-US" smtClean="0"/>
              <a:t>2021. 12. 17.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6016-3604-FF4E-9A12-353E1A8FE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5253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/>
          <p:nvPr/>
        </p:nvSpPr>
        <p:spPr>
          <a:xfrm>
            <a:off x="1178218" y="3169843"/>
            <a:ext cx="4662206" cy="530931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ko-KR" alt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중간체" charset="0"/>
                <a:cs typeface="Montserrat 중간체" charset="0"/>
              </a:rPr>
              <a:t>착한공부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중간체" charset="0"/>
                <a:cs typeface="Montserrat 중간체" charset="0"/>
              </a:rPr>
              <a:t> 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중간체" charset="0"/>
                <a:cs typeface="Montserrat 중간체" charset="0"/>
              </a:rPr>
              <a:t>APP UI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중간체" charset="0"/>
                <a:cs typeface="Montserrat 중간체" charset="0"/>
              </a:rPr>
              <a:t> </a:t>
            </a:r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중간체" charset="0"/>
                <a:cs typeface="Montserrat 중간체" charset="0"/>
              </a:rPr>
              <a:t>Flow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중간체" charset="0"/>
                <a:cs typeface="Montserrat 중간체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중간체" charset="0"/>
                <a:cs typeface="Montserrat 중간체" charset="0"/>
              </a:rPr>
              <a:t>v.1.1</a:t>
            </a:r>
            <a:endParaRPr lang="en-US" sz="1500" dirty="0">
              <a:solidFill>
                <a:schemeClr val="tx1">
                  <a:lumMod val="65000"/>
                  <a:lumOff val="35000"/>
                </a:schemeClr>
              </a:solidFill>
              <a:latin typeface="Montserrat 중간체" charset="0"/>
              <a:cs typeface="Montserrat 중간체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1744" y="4829831"/>
            <a:ext cx="3608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국민대학교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테크노디자인전문대학원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경험디자인학과 인터랙션디자인랩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8218" y="3700774"/>
            <a:ext cx="931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2021.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12.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16</a:t>
            </a:r>
          </a:p>
        </p:txBody>
      </p:sp>
      <p:pic>
        <p:nvPicPr>
          <p:cNvPr id="6" name="Google Shape;29;p15">
            <a:extLst>
              <a:ext uri="{FF2B5EF4-FFF2-40B4-BE49-F238E27FC236}">
                <a16:creationId xmlns:a16="http://schemas.microsoft.com/office/drawing/2014/main" id="{880C771A-DCA3-4A44-BA8A-D5CD5BE191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2998" y="4920131"/>
            <a:ext cx="836885" cy="219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52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4BA1B826-6197-5646-AAE1-51831276725E}"/>
              </a:ext>
            </a:extLst>
          </p:cNvPr>
          <p:cNvSpPr/>
          <p:nvPr/>
        </p:nvSpPr>
        <p:spPr>
          <a:xfrm>
            <a:off x="524269" y="537593"/>
            <a:ext cx="10766441" cy="500153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en-US" altLang="ko-KR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1.</a:t>
            </a:r>
            <a:r>
              <a:rPr lang="ko-KR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sz="16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비법창고</a:t>
            </a:r>
            <a:r>
              <a:rPr lang="ko-KR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sz="16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고등문제</a:t>
            </a:r>
            <a:r>
              <a:rPr lang="en-US" altLang="ko-KR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(</a:t>
            </a:r>
            <a:r>
              <a:rPr lang="ko-KR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고등학생 시 기본 지정</a:t>
            </a:r>
            <a:r>
              <a:rPr lang="en-US" altLang="ko-KR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)</a:t>
            </a:r>
            <a:r>
              <a:rPr lang="ko-KR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sz="16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문제선택</a:t>
            </a:r>
            <a:r>
              <a:rPr lang="ko-KR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sz="16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단원별</a:t>
            </a:r>
            <a:r>
              <a:rPr lang="ko-KR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문제 리스트 </a:t>
            </a:r>
            <a:r>
              <a:rPr lang="en-US" altLang="ko-KR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문제 다운로드</a:t>
            </a:r>
            <a:r>
              <a:rPr lang="en-US" altLang="ko-KR" sz="16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btn</a:t>
            </a:r>
            <a:r>
              <a:rPr lang="en-US" altLang="ko-KR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&gt; </a:t>
            </a:r>
            <a:r>
              <a:rPr lang="ko-KR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공유</a:t>
            </a:r>
            <a:r>
              <a:rPr lang="en-US" altLang="ko-KR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/</a:t>
            </a:r>
            <a:r>
              <a:rPr lang="ko-KR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저장</a:t>
            </a:r>
            <a:br>
              <a:rPr lang="en-US" altLang="ko-KR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</a:br>
            <a:endParaRPr lang="en-US" sz="1100" dirty="0">
              <a:latin typeface="+mj-lt"/>
              <a:cs typeface="Montserrat 중간체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66FEC6-207C-2B4B-8C98-352A49B78FBC}"/>
              </a:ext>
            </a:extLst>
          </p:cNvPr>
          <p:cNvSpPr/>
          <p:nvPr/>
        </p:nvSpPr>
        <p:spPr>
          <a:xfrm>
            <a:off x="516945" y="168261"/>
            <a:ext cx="3139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 err="1">
                <a:latin typeface="+mj-lt"/>
              </a:rPr>
              <a:t>탭바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3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비법창고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: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테마문제</a:t>
            </a:r>
            <a:r>
              <a:rPr lang="en-US" altLang="ko-KR" dirty="0">
                <a:latin typeface="+mj-lt"/>
              </a:rPr>
              <a:t>]</a:t>
            </a:r>
            <a:endParaRPr lang="ko-KR" altLang="en-US" dirty="0">
              <a:latin typeface="+mj-l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C5C96BE-5463-564B-8133-1FACE4A30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70" y="1384408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49BF8C1-13F9-CE42-8C30-4C1E5C81A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520" y="1384408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6735113-786B-1D41-8AA1-BE7363888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225" y="1488056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F2710B9-67AA-9B47-9719-83EE865D6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370" y="1384408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DD86E3-301D-C443-8840-6EB9360D1339}"/>
              </a:ext>
            </a:extLst>
          </p:cNvPr>
          <p:cNvSpPr txBox="1"/>
          <p:nvPr/>
        </p:nvSpPr>
        <p:spPr>
          <a:xfrm>
            <a:off x="524269" y="6229583"/>
            <a:ext cx="2121093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i="1" dirty="0">
                <a:solidFill>
                  <a:srgbClr val="FF0000"/>
                </a:solidFill>
              </a:rPr>
              <a:t>*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자신의 입력 학년에 따라</a:t>
            </a:r>
            <a:br>
              <a:rPr kumimoji="1" lang="en-US" altLang="ko-KR" sz="800" i="1" dirty="0">
                <a:solidFill>
                  <a:srgbClr val="FF0000"/>
                </a:solidFill>
              </a:rPr>
            </a:br>
            <a:r>
              <a:rPr kumimoji="1" lang="ko-KR" altLang="en-US" sz="800" i="1" dirty="0">
                <a:solidFill>
                  <a:srgbClr val="FF0000"/>
                </a:solidFill>
              </a:rPr>
              <a:t>  </a:t>
            </a:r>
            <a:r>
              <a:rPr kumimoji="1" lang="ko-KR" altLang="en-US" sz="800" i="1" dirty="0" err="1">
                <a:solidFill>
                  <a:srgbClr val="FF0000"/>
                </a:solidFill>
              </a:rPr>
              <a:t>테마문제에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대한 학년 문제 탭 자동 지정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DB22B4-6533-8143-808C-EAE253EB7467}"/>
              </a:ext>
            </a:extLst>
          </p:cNvPr>
          <p:cNvSpPr/>
          <p:nvPr/>
        </p:nvSpPr>
        <p:spPr>
          <a:xfrm>
            <a:off x="1401775" y="4073577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A8FE6CB-3918-2B4E-A96C-8AA3AF818B05}"/>
              </a:ext>
            </a:extLst>
          </p:cNvPr>
          <p:cNvSpPr/>
          <p:nvPr/>
        </p:nvSpPr>
        <p:spPr>
          <a:xfrm>
            <a:off x="5416822" y="3901056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7EBC7-870F-D44F-876E-E9E5BFE82AC0}"/>
              </a:ext>
            </a:extLst>
          </p:cNvPr>
          <p:cNvSpPr txBox="1"/>
          <p:nvPr/>
        </p:nvSpPr>
        <p:spPr>
          <a:xfrm>
            <a:off x="5918370" y="6229583"/>
            <a:ext cx="2541080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i="1" dirty="0">
                <a:solidFill>
                  <a:srgbClr val="FF0000"/>
                </a:solidFill>
              </a:rPr>
              <a:t>*</a:t>
            </a:r>
            <a:r>
              <a:rPr kumimoji="1" lang="ko-KR" altLang="en-US" sz="800" i="1" dirty="0" err="1">
                <a:solidFill>
                  <a:srgbClr val="FF0000"/>
                </a:solidFill>
              </a:rPr>
              <a:t>네이티브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: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pdf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문제 파일 공유하기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(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메일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/</a:t>
            </a:r>
            <a:r>
              <a:rPr kumimoji="1" lang="ko-KR" altLang="en-US" sz="800" i="1" dirty="0" err="1">
                <a:solidFill>
                  <a:srgbClr val="FF0000"/>
                </a:solidFill>
              </a:rPr>
              <a:t>카카오톡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)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</a:t>
            </a:r>
            <a:br>
              <a:rPr kumimoji="1" lang="en-US" altLang="ko-KR" sz="800" i="1" dirty="0">
                <a:solidFill>
                  <a:srgbClr val="FF0000"/>
                </a:solidFill>
              </a:rPr>
            </a:br>
            <a:r>
              <a:rPr kumimoji="1" lang="ko-KR" altLang="en-US" sz="800" i="1" dirty="0">
                <a:solidFill>
                  <a:srgbClr val="FF0000"/>
                </a:solidFill>
              </a:rPr>
              <a:t> 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/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디바이스에 파일저장하기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3FA625F-FF7D-DE4C-880B-2F983E2E2A8C}"/>
              </a:ext>
            </a:extLst>
          </p:cNvPr>
          <p:cNvSpPr/>
          <p:nvPr/>
        </p:nvSpPr>
        <p:spPr>
          <a:xfrm>
            <a:off x="7417333" y="5552988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AE213D0E-ABA5-BB4D-9998-120E901CF7F6}"/>
              </a:ext>
            </a:extLst>
          </p:cNvPr>
          <p:cNvSpPr/>
          <p:nvPr/>
        </p:nvSpPr>
        <p:spPr>
          <a:xfrm>
            <a:off x="524269" y="853477"/>
            <a:ext cx="7598907" cy="315487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en-US" altLang="ko-KR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2.</a:t>
            </a:r>
            <a:r>
              <a:rPr lang="ko-KR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sz="16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비법창고</a:t>
            </a:r>
            <a:r>
              <a:rPr lang="ko-KR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sz="16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고등문제</a:t>
            </a:r>
            <a:r>
              <a:rPr lang="en-US" altLang="ko-KR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(</a:t>
            </a:r>
            <a:r>
              <a:rPr lang="ko-KR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고등학생 시 기본 지정</a:t>
            </a:r>
            <a:r>
              <a:rPr lang="en-US" altLang="ko-KR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)</a:t>
            </a:r>
            <a:r>
              <a:rPr lang="ko-KR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sz="16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문제선택</a:t>
            </a:r>
            <a:r>
              <a:rPr lang="ko-KR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다운로드 </a:t>
            </a:r>
            <a:r>
              <a:rPr lang="ko-KR" altLang="en-US" sz="16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내역보기</a:t>
            </a:r>
            <a:endParaRPr lang="en-US" sz="1100" dirty="0">
              <a:latin typeface="+mj-lt"/>
              <a:cs typeface="Montserrat 중간체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20C69C9-5C32-3D42-B781-32A53EFE8A71}"/>
              </a:ext>
            </a:extLst>
          </p:cNvPr>
          <p:cNvSpPr/>
          <p:nvPr/>
        </p:nvSpPr>
        <p:spPr>
          <a:xfrm>
            <a:off x="11440693" y="3188611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663ECE-939E-2D44-ACC6-6128FF200ACC}"/>
              </a:ext>
            </a:extLst>
          </p:cNvPr>
          <p:cNvSpPr/>
          <p:nvPr/>
        </p:nvSpPr>
        <p:spPr>
          <a:xfrm>
            <a:off x="3953782" y="3143410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880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4BA1B826-6197-5646-AAE1-51831276725E}"/>
              </a:ext>
            </a:extLst>
          </p:cNvPr>
          <p:cNvSpPr/>
          <p:nvPr/>
        </p:nvSpPr>
        <p:spPr>
          <a:xfrm>
            <a:off x="524269" y="537593"/>
            <a:ext cx="11240930" cy="530931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1.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비법창고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cs typeface="Montserrat 중간체" charset="0"/>
              </a:rPr>
              <a:t>착캐쉬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cs typeface="Montserrat 중간체" charset="0"/>
              </a:rPr>
              <a:t>선물교환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선물선택하기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(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금액별 필터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)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선물선택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교환하기</a:t>
            </a:r>
            <a:r>
              <a:rPr lang="en-US" altLang="ko-KR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bnt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&gt; MMS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문자 발송</a:t>
            </a:r>
            <a:b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</a:br>
            <a:endParaRPr lang="en-US" sz="1200" dirty="0">
              <a:latin typeface="+mj-lt"/>
              <a:cs typeface="Montserrat 중간체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66FEC6-207C-2B4B-8C98-352A49B78FBC}"/>
              </a:ext>
            </a:extLst>
          </p:cNvPr>
          <p:cNvSpPr/>
          <p:nvPr/>
        </p:nvSpPr>
        <p:spPr>
          <a:xfrm>
            <a:off x="516945" y="168261"/>
            <a:ext cx="3139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 err="1">
                <a:latin typeface="+mj-lt"/>
              </a:rPr>
              <a:t>탭바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3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비법창고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: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선물교환</a:t>
            </a:r>
            <a:r>
              <a:rPr lang="en-US" altLang="ko-KR" dirty="0">
                <a:latin typeface="+mj-lt"/>
              </a:rPr>
              <a:t>]</a:t>
            </a:r>
            <a:endParaRPr lang="ko-KR" altLang="en-US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DD86E3-301D-C443-8840-6EB9360D1339}"/>
              </a:ext>
            </a:extLst>
          </p:cNvPr>
          <p:cNvSpPr txBox="1"/>
          <p:nvPr/>
        </p:nvSpPr>
        <p:spPr>
          <a:xfrm>
            <a:off x="524269" y="6229583"/>
            <a:ext cx="2121093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i="1" dirty="0">
                <a:solidFill>
                  <a:srgbClr val="FF0000"/>
                </a:solidFill>
              </a:rPr>
              <a:t>*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자신의 입력 학년에 따라</a:t>
            </a:r>
            <a:br>
              <a:rPr kumimoji="1" lang="en-US" altLang="ko-KR" sz="800" i="1" dirty="0">
                <a:solidFill>
                  <a:srgbClr val="FF0000"/>
                </a:solidFill>
              </a:rPr>
            </a:br>
            <a:r>
              <a:rPr kumimoji="1" lang="ko-KR" altLang="en-US" sz="800" i="1" dirty="0">
                <a:solidFill>
                  <a:srgbClr val="FF0000"/>
                </a:solidFill>
              </a:rPr>
              <a:t>  </a:t>
            </a:r>
            <a:r>
              <a:rPr kumimoji="1" lang="ko-KR" altLang="en-US" sz="800" i="1" dirty="0" err="1">
                <a:solidFill>
                  <a:srgbClr val="FF0000"/>
                </a:solidFill>
              </a:rPr>
              <a:t>테마문제에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대한 학년 문제 탭 자동 지정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7EBC7-870F-D44F-876E-E9E5BFE82AC0}"/>
              </a:ext>
            </a:extLst>
          </p:cNvPr>
          <p:cNvSpPr txBox="1"/>
          <p:nvPr/>
        </p:nvSpPr>
        <p:spPr>
          <a:xfrm>
            <a:off x="5923110" y="6320407"/>
            <a:ext cx="2335896" cy="253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i="1" dirty="0">
                <a:solidFill>
                  <a:srgbClr val="FF0000"/>
                </a:solidFill>
              </a:rPr>
              <a:t>*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선물제휴기업 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MMS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문자로 바코드 링크 발송</a:t>
            </a: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AE213D0E-ABA5-BB4D-9998-120E901CF7F6}"/>
              </a:ext>
            </a:extLst>
          </p:cNvPr>
          <p:cNvSpPr/>
          <p:nvPr/>
        </p:nvSpPr>
        <p:spPr>
          <a:xfrm>
            <a:off x="524269" y="853477"/>
            <a:ext cx="5761866" cy="346265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2.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비법창고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착캐쉬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선물교환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캐쉬 내역 확인하기 </a:t>
            </a:r>
            <a:endParaRPr lang="en-US" sz="1200" dirty="0">
              <a:latin typeface="+mj-lt"/>
              <a:cs typeface="Montserrat 중간체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08758B-3151-9343-956C-588BD13F7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890" y="1403583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C5D3C0-90A1-F547-9C95-E20FC14CD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110" y="1403583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96FD32-8AA3-FA48-84C9-126592F10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145" y="1403583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B0993D-36EF-D141-8086-E4B0041D9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70" y="1403583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F0427A1A-D753-204B-BAAC-96440CBE1C74}"/>
              </a:ext>
            </a:extLst>
          </p:cNvPr>
          <p:cNvSpPr/>
          <p:nvPr/>
        </p:nvSpPr>
        <p:spPr>
          <a:xfrm>
            <a:off x="2462322" y="3038910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5165A97-FA87-5245-B2C1-B8A1BB2C9809}"/>
              </a:ext>
            </a:extLst>
          </p:cNvPr>
          <p:cNvSpPr/>
          <p:nvPr/>
        </p:nvSpPr>
        <p:spPr>
          <a:xfrm>
            <a:off x="3436952" y="4654167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032D43B-97D8-0344-98C9-7A4B81F82C39}"/>
              </a:ext>
            </a:extLst>
          </p:cNvPr>
          <p:cNvSpPr/>
          <p:nvPr/>
        </p:nvSpPr>
        <p:spPr>
          <a:xfrm>
            <a:off x="3989972" y="3613832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58D35B7-F6F1-7A4E-A54E-16A61221E8E1}"/>
              </a:ext>
            </a:extLst>
          </p:cNvPr>
          <p:cNvSpPr/>
          <p:nvPr/>
        </p:nvSpPr>
        <p:spPr>
          <a:xfrm>
            <a:off x="11267362" y="3624783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334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4BA1B826-6197-5646-AAE1-51831276725E}"/>
              </a:ext>
            </a:extLst>
          </p:cNvPr>
          <p:cNvSpPr/>
          <p:nvPr/>
        </p:nvSpPr>
        <p:spPr>
          <a:xfrm>
            <a:off x="524269" y="537593"/>
            <a:ext cx="11240930" cy="530931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1.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비법창고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cs typeface="Montserrat 중간체" charset="0"/>
              </a:rPr>
              <a:t>착캐쉬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cs typeface="Montserrat 중간체" charset="0"/>
              </a:rPr>
              <a:t>선물교환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선물선택하기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(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금액별 필터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)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선물선택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교환하기</a:t>
            </a:r>
            <a:r>
              <a:rPr lang="en-US" altLang="ko-KR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btn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&gt; MMS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문자 발송</a:t>
            </a:r>
            <a:b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</a:br>
            <a:endParaRPr lang="en-US" sz="1200" dirty="0">
              <a:latin typeface="+mj-lt"/>
              <a:cs typeface="Montserrat 중간체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66FEC6-207C-2B4B-8C98-352A49B78FBC}"/>
              </a:ext>
            </a:extLst>
          </p:cNvPr>
          <p:cNvSpPr/>
          <p:nvPr/>
        </p:nvSpPr>
        <p:spPr>
          <a:xfrm>
            <a:off x="516945" y="168261"/>
            <a:ext cx="3139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 err="1">
                <a:latin typeface="+mj-lt"/>
              </a:rPr>
              <a:t>탭바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3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비법창고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: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선물교환</a:t>
            </a:r>
            <a:r>
              <a:rPr lang="en-US" altLang="ko-KR" dirty="0">
                <a:latin typeface="+mj-lt"/>
              </a:rPr>
              <a:t>]</a:t>
            </a:r>
            <a:endParaRPr lang="ko-KR" altLang="en-US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DD86E3-301D-C443-8840-6EB9360D1339}"/>
              </a:ext>
            </a:extLst>
          </p:cNvPr>
          <p:cNvSpPr txBox="1"/>
          <p:nvPr/>
        </p:nvSpPr>
        <p:spPr>
          <a:xfrm>
            <a:off x="524269" y="6229583"/>
            <a:ext cx="2121093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i="1" dirty="0">
                <a:solidFill>
                  <a:srgbClr val="FF0000"/>
                </a:solidFill>
              </a:rPr>
              <a:t>*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자신의 입력 학년에 따라</a:t>
            </a:r>
            <a:br>
              <a:rPr kumimoji="1" lang="en-US" altLang="ko-KR" sz="800" i="1" dirty="0">
                <a:solidFill>
                  <a:srgbClr val="FF0000"/>
                </a:solidFill>
              </a:rPr>
            </a:br>
            <a:r>
              <a:rPr kumimoji="1" lang="ko-KR" altLang="en-US" sz="800" i="1" dirty="0">
                <a:solidFill>
                  <a:srgbClr val="FF0000"/>
                </a:solidFill>
              </a:rPr>
              <a:t>  </a:t>
            </a:r>
            <a:r>
              <a:rPr kumimoji="1" lang="ko-KR" altLang="en-US" sz="800" i="1" dirty="0" err="1">
                <a:solidFill>
                  <a:srgbClr val="FF0000"/>
                </a:solidFill>
              </a:rPr>
              <a:t>테마문제에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대한 학년 문제 탭 자동 지정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7EBC7-870F-D44F-876E-E9E5BFE82AC0}"/>
              </a:ext>
            </a:extLst>
          </p:cNvPr>
          <p:cNvSpPr txBox="1"/>
          <p:nvPr/>
        </p:nvSpPr>
        <p:spPr>
          <a:xfrm>
            <a:off x="5923110" y="6320407"/>
            <a:ext cx="2335896" cy="253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i="1" dirty="0">
                <a:solidFill>
                  <a:srgbClr val="FF0000"/>
                </a:solidFill>
              </a:rPr>
              <a:t>*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선물제휴기업 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MMS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문자로 바코드 링크 발송</a:t>
            </a: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AE213D0E-ABA5-BB4D-9998-120E901CF7F6}"/>
              </a:ext>
            </a:extLst>
          </p:cNvPr>
          <p:cNvSpPr/>
          <p:nvPr/>
        </p:nvSpPr>
        <p:spPr>
          <a:xfrm>
            <a:off x="524269" y="853477"/>
            <a:ext cx="5761866" cy="346265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2.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비법창고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착캐쉬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선물교환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캐쉬 내역 확인하기 </a:t>
            </a:r>
            <a:endParaRPr lang="en-US" sz="1200" dirty="0">
              <a:latin typeface="+mj-lt"/>
              <a:cs typeface="Montserrat 중간체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08758B-3151-9343-956C-588BD13F7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890" y="1403583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C5D3C0-90A1-F547-9C95-E20FC14CD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110" y="1403583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96FD32-8AA3-FA48-84C9-126592F10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145" y="1403583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B0993D-36EF-D141-8086-E4B0041D9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70" y="1403583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F0427A1A-D753-204B-BAAC-96440CBE1C74}"/>
              </a:ext>
            </a:extLst>
          </p:cNvPr>
          <p:cNvSpPr/>
          <p:nvPr/>
        </p:nvSpPr>
        <p:spPr>
          <a:xfrm>
            <a:off x="2462322" y="3038910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5165A97-FA87-5245-B2C1-B8A1BB2C9809}"/>
              </a:ext>
            </a:extLst>
          </p:cNvPr>
          <p:cNvSpPr/>
          <p:nvPr/>
        </p:nvSpPr>
        <p:spPr>
          <a:xfrm>
            <a:off x="3436952" y="4654167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032D43B-97D8-0344-98C9-7A4B81F82C39}"/>
              </a:ext>
            </a:extLst>
          </p:cNvPr>
          <p:cNvSpPr/>
          <p:nvPr/>
        </p:nvSpPr>
        <p:spPr>
          <a:xfrm>
            <a:off x="3989972" y="3613832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58D35B7-F6F1-7A4E-A54E-16A61221E8E1}"/>
              </a:ext>
            </a:extLst>
          </p:cNvPr>
          <p:cNvSpPr/>
          <p:nvPr/>
        </p:nvSpPr>
        <p:spPr>
          <a:xfrm>
            <a:off x="11267362" y="3624783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1041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4BA1B826-6197-5646-AAE1-51831276725E}"/>
              </a:ext>
            </a:extLst>
          </p:cNvPr>
          <p:cNvSpPr/>
          <p:nvPr/>
        </p:nvSpPr>
        <p:spPr>
          <a:xfrm>
            <a:off x="524269" y="537593"/>
            <a:ext cx="5949418" cy="346265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나의 정보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나의 정보 수정 </a:t>
            </a:r>
            <a:r>
              <a:rPr lang="en-US" altLang="ko-KR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btn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나의 정보 수정 화면</a:t>
            </a:r>
            <a:endParaRPr lang="en-US" u="sng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66FEC6-207C-2B4B-8C98-352A49B78FBC}"/>
              </a:ext>
            </a:extLst>
          </p:cNvPr>
          <p:cNvSpPr/>
          <p:nvPr/>
        </p:nvSpPr>
        <p:spPr>
          <a:xfrm>
            <a:off x="516945" y="168261"/>
            <a:ext cx="2164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 err="1">
                <a:latin typeface="+mj-lt"/>
              </a:rPr>
              <a:t>탭바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4</a:t>
            </a:r>
            <a:r>
              <a:rPr lang="ko-KR" altLang="en-US" dirty="0">
                <a:latin typeface="+mj-lt"/>
              </a:rPr>
              <a:t> 나의 정보</a:t>
            </a:r>
            <a:r>
              <a:rPr lang="en-US" altLang="ko-KR" dirty="0">
                <a:latin typeface="+mj-lt"/>
              </a:rPr>
              <a:t>]</a:t>
            </a:r>
            <a:endParaRPr lang="ko-KR" altLang="en-US" dirty="0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661920-3272-7C41-A300-179A867BD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813" y="352927"/>
            <a:ext cx="2286000" cy="63627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6CD71B-40B8-5A4E-9F45-55C4FA68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536" y="1889627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D48A38E0-12D9-8A42-8093-EDD65743CEC2}"/>
              </a:ext>
            </a:extLst>
          </p:cNvPr>
          <p:cNvSpPr/>
          <p:nvPr/>
        </p:nvSpPr>
        <p:spPr>
          <a:xfrm>
            <a:off x="7313722" y="3534277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300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F6BEDA-2908-9741-B20D-331A2FDADA64}"/>
              </a:ext>
            </a:extLst>
          </p:cNvPr>
          <p:cNvSpPr txBox="1"/>
          <p:nvPr/>
        </p:nvSpPr>
        <p:spPr>
          <a:xfrm>
            <a:off x="1496860" y="2805830"/>
            <a:ext cx="27638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6000" b="1" dirty="0"/>
              <a:t>학부모</a:t>
            </a:r>
            <a:r>
              <a:rPr kumimoji="1" lang="en-US" altLang="ko-Kore-KR" sz="6000" b="1" dirty="0"/>
              <a:t> </a:t>
            </a:r>
            <a:endParaRPr kumimoji="1" lang="ko-Kore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103408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10282391" y="1146337"/>
            <a:ext cx="184731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40" dirty="0"/>
          </a:p>
        </p:txBody>
      </p:sp>
      <p:sp>
        <p:nvSpPr>
          <p:cNvPr id="15" name="Rectangle 14"/>
          <p:cNvSpPr/>
          <p:nvPr/>
        </p:nvSpPr>
        <p:spPr>
          <a:xfrm>
            <a:off x="516945" y="537593"/>
            <a:ext cx="1327960" cy="727651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en-US" altLang="ko-KR" sz="2139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App</a:t>
            </a:r>
            <a:r>
              <a:rPr lang="ko-KR" altLang="en-US" sz="2139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시작</a:t>
            </a:r>
            <a:endParaRPr lang="en-US" altLang="ko-KR" sz="1540" u="sng" dirty="0">
              <a:latin typeface="+mj-lt"/>
              <a:cs typeface="Montserrat 중간체" charset="0"/>
            </a:endParaRPr>
          </a:p>
          <a:p>
            <a:r>
              <a:rPr lang="ko-KR" altLang="en-US" sz="2139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 </a:t>
            </a:r>
            <a:endParaRPr lang="en-US" sz="1540" dirty="0">
              <a:latin typeface="+mj-lt"/>
              <a:cs typeface="Montserrat 중간체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6945" y="168261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 err="1">
                <a:latin typeface="+mj-lt"/>
              </a:rPr>
              <a:t>인트로</a:t>
            </a:r>
            <a:r>
              <a:rPr lang="en-US" altLang="ko-KR" dirty="0">
                <a:latin typeface="+mj-lt"/>
              </a:rPr>
              <a:t>]</a:t>
            </a:r>
            <a:endParaRPr lang="ko-KR" altLang="en-US" dirty="0"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409CD1-F150-DF4B-AB8A-B66D9FD17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45" y="1352329"/>
            <a:ext cx="2286000" cy="4826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EB3085-EAB1-BB4B-AF36-484B5669A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502" y="1350886"/>
            <a:ext cx="2286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5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38F27D-06C8-3A42-A492-55674446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897" y="1146337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A12DAC-F599-6A47-A2B9-1FC7EDF7C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277" y="1146337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99F60E-9045-FA42-AE8E-BF545C6D6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658" y="1146337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DF9139-B471-B74D-A02D-AB54FB257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517" y="1146337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10282391" y="1146337"/>
            <a:ext cx="184731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40" dirty="0"/>
          </a:p>
        </p:txBody>
      </p:sp>
      <p:sp>
        <p:nvSpPr>
          <p:cNvPr id="4" name="TextBox 3"/>
          <p:cNvSpPr txBox="1"/>
          <p:nvPr/>
        </p:nvSpPr>
        <p:spPr>
          <a:xfrm>
            <a:off x="4016003" y="6164777"/>
            <a:ext cx="1423788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i="1" dirty="0">
                <a:solidFill>
                  <a:srgbClr val="FF0000"/>
                </a:solidFill>
              </a:rPr>
              <a:t>*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정보를 모두 입력 했을 시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,</a:t>
            </a:r>
            <a:br>
              <a:rPr kumimoji="1" lang="en-US" altLang="ko-KR" sz="800" i="1" dirty="0">
                <a:solidFill>
                  <a:srgbClr val="FF0000"/>
                </a:solidFill>
              </a:rPr>
            </a:br>
            <a:r>
              <a:rPr kumimoji="1" lang="ko-KR" altLang="en-US" sz="800" i="1" dirty="0">
                <a:solidFill>
                  <a:srgbClr val="FF0000"/>
                </a:solidFill>
              </a:rPr>
              <a:t>하단 </a:t>
            </a:r>
            <a:r>
              <a:rPr kumimoji="1" lang="en-US" altLang="ko-KR" sz="800" i="1" dirty="0" err="1">
                <a:solidFill>
                  <a:srgbClr val="FF0000"/>
                </a:solidFill>
              </a:rPr>
              <a:t>bnt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활성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(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회색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-&gt;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보라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)</a:t>
            </a:r>
            <a:endParaRPr kumimoji="1" lang="ko-KR" altLang="en-US" sz="800" i="1" dirty="0">
              <a:solidFill>
                <a:srgbClr val="FF000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AC767DD-599E-2B49-A14C-A3FF4379C16A}"/>
              </a:ext>
            </a:extLst>
          </p:cNvPr>
          <p:cNvSpPr/>
          <p:nvPr/>
        </p:nvSpPr>
        <p:spPr>
          <a:xfrm>
            <a:off x="2719744" y="3814485"/>
            <a:ext cx="246282" cy="246282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D8669A-8B9D-434C-ACDF-28E95F37019D}"/>
              </a:ext>
            </a:extLst>
          </p:cNvPr>
          <p:cNvSpPr txBox="1"/>
          <p:nvPr/>
        </p:nvSpPr>
        <p:spPr>
          <a:xfrm>
            <a:off x="6578581" y="6164777"/>
            <a:ext cx="1423788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i="1" dirty="0">
                <a:solidFill>
                  <a:srgbClr val="FF0000"/>
                </a:solidFill>
              </a:rPr>
              <a:t>*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정보를 모두 입력 했을 시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,</a:t>
            </a:r>
            <a:br>
              <a:rPr kumimoji="1" lang="en-US" altLang="ko-KR" sz="800" i="1" dirty="0">
                <a:solidFill>
                  <a:srgbClr val="FF0000"/>
                </a:solidFill>
              </a:rPr>
            </a:br>
            <a:r>
              <a:rPr kumimoji="1" lang="ko-KR" altLang="en-US" sz="800" i="1" dirty="0">
                <a:solidFill>
                  <a:srgbClr val="FF0000"/>
                </a:solidFill>
              </a:rPr>
              <a:t>하단 </a:t>
            </a:r>
            <a:r>
              <a:rPr kumimoji="1" lang="en-US" altLang="ko-KR" sz="800" i="1" dirty="0" err="1">
                <a:solidFill>
                  <a:srgbClr val="FF0000"/>
                </a:solidFill>
              </a:rPr>
              <a:t>bnt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활성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(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회색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-&gt;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보라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)</a:t>
            </a:r>
            <a:endParaRPr kumimoji="1" lang="ko-KR" altLang="en-US" sz="800" i="1" dirty="0">
              <a:solidFill>
                <a:srgbClr val="FF0000"/>
              </a:solidFill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F871E9F2-F351-F242-968D-327AD80C9B0D}"/>
              </a:ext>
            </a:extLst>
          </p:cNvPr>
          <p:cNvSpPr/>
          <p:nvPr/>
        </p:nvSpPr>
        <p:spPr>
          <a:xfrm>
            <a:off x="524269" y="537593"/>
            <a:ext cx="2318616" cy="398459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ko-KR" altLang="en-US" sz="2139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가입하기 </a:t>
            </a:r>
            <a:r>
              <a:rPr lang="en-US" altLang="ko-KR" sz="2139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4</a:t>
            </a:r>
            <a:r>
              <a:rPr lang="ko-KR" altLang="en-US" sz="2139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단계</a:t>
            </a:r>
            <a:r>
              <a:rPr lang="ko-KR" altLang="en-US" sz="2139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  </a:t>
            </a:r>
            <a:endParaRPr lang="en-US" sz="1540" dirty="0">
              <a:latin typeface="+mj-lt"/>
              <a:cs typeface="Montserrat 중간체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DD587E-08D3-294F-B206-0EF13B13E090}"/>
              </a:ext>
            </a:extLst>
          </p:cNvPr>
          <p:cNvSpPr/>
          <p:nvPr/>
        </p:nvSpPr>
        <p:spPr>
          <a:xfrm>
            <a:off x="516945" y="168261"/>
            <a:ext cx="2699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>
                <a:latin typeface="+mj-lt"/>
              </a:rPr>
              <a:t>회원가입 </a:t>
            </a:r>
            <a:r>
              <a:rPr lang="en-US" altLang="ko-KR" dirty="0">
                <a:latin typeface="+mj-lt"/>
              </a:rPr>
              <a:t>:</a:t>
            </a:r>
            <a:r>
              <a:rPr lang="ko-KR" altLang="en-US" dirty="0">
                <a:latin typeface="+mj-lt"/>
              </a:rPr>
              <a:t> 학부모 유형</a:t>
            </a:r>
            <a:r>
              <a:rPr lang="en-US" altLang="ko-KR" dirty="0">
                <a:latin typeface="+mj-lt"/>
              </a:rPr>
              <a:t>]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7470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87D0C2F3-F786-7E4A-A408-E7553940D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8" y="1412596"/>
            <a:ext cx="1699759" cy="3588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359AD65-1643-2949-9C5E-26571CE5C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07" y="1412596"/>
            <a:ext cx="1806494" cy="38137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533F256E-4B59-7C49-8CAB-52CB89B72799}"/>
              </a:ext>
            </a:extLst>
          </p:cNvPr>
          <p:cNvSpPr/>
          <p:nvPr/>
        </p:nvSpPr>
        <p:spPr>
          <a:xfrm>
            <a:off x="2146775" y="2626296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47D39C-E8C8-5944-A629-3F635DA39092}"/>
              </a:ext>
            </a:extLst>
          </p:cNvPr>
          <p:cNvSpPr/>
          <p:nvPr/>
        </p:nvSpPr>
        <p:spPr>
          <a:xfrm>
            <a:off x="524269" y="537593"/>
            <a:ext cx="5960638" cy="346265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학부모 메인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1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촌안내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1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촌맺기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1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촌수락중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수락대기</a:t>
            </a:r>
            <a:endParaRPr lang="en-US" sz="1200" dirty="0">
              <a:latin typeface="+mj-lt"/>
              <a:cs typeface="Montserrat 중간체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B3B3C9-AC5C-7749-B410-179AB84862AC}"/>
              </a:ext>
            </a:extLst>
          </p:cNvPr>
          <p:cNvSpPr/>
          <p:nvPr/>
        </p:nvSpPr>
        <p:spPr>
          <a:xfrm>
            <a:off x="516945" y="168261"/>
            <a:ext cx="5513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>
                <a:latin typeface="+mj-lt"/>
              </a:rPr>
              <a:t>메인화면에서 </a:t>
            </a:r>
            <a:r>
              <a:rPr lang="en-US" altLang="ko-KR" dirty="0">
                <a:latin typeface="+mj-lt"/>
              </a:rPr>
              <a:t>AI</a:t>
            </a:r>
            <a:r>
              <a:rPr lang="ko-KR" altLang="en-US" dirty="0">
                <a:latin typeface="+mj-lt"/>
              </a:rPr>
              <a:t>리포트 확인하기</a:t>
            </a:r>
            <a:r>
              <a:rPr lang="en-US" altLang="ko-KR" dirty="0">
                <a:latin typeface="+mj-lt"/>
              </a:rPr>
              <a:t>,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1</a:t>
            </a:r>
            <a:r>
              <a:rPr lang="ko-KR" altLang="en-US" dirty="0">
                <a:latin typeface="+mj-lt"/>
              </a:rPr>
              <a:t>촌이 없을 경우</a:t>
            </a:r>
            <a:r>
              <a:rPr lang="en-US" altLang="ko-KR" dirty="0">
                <a:latin typeface="+mj-lt"/>
              </a:rPr>
              <a:t>]</a:t>
            </a:r>
            <a:endParaRPr lang="ko-KR" altLang="en-US" dirty="0">
              <a:latin typeface="+mj-lt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0B4CC9-2D2A-7742-B5CB-F3219008D641}"/>
              </a:ext>
            </a:extLst>
          </p:cNvPr>
          <p:cNvSpPr/>
          <p:nvPr/>
        </p:nvSpPr>
        <p:spPr>
          <a:xfrm>
            <a:off x="4129111" y="3521961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A173BD5D-9E54-9442-90E9-183D389A8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871" y="1412596"/>
            <a:ext cx="1699759" cy="3588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1B724FA7-5F49-764B-8FEA-2CB21B736DC0}"/>
              </a:ext>
            </a:extLst>
          </p:cNvPr>
          <p:cNvSpPr/>
          <p:nvPr/>
        </p:nvSpPr>
        <p:spPr>
          <a:xfrm>
            <a:off x="6783821" y="4446193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A5A70A7-936E-A146-A6B5-9BDD300DD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014" y="1412596"/>
            <a:ext cx="1699759" cy="3588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E84016D-DE25-4148-80ED-F2A0B7D82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2157" y="1412596"/>
            <a:ext cx="1699759" cy="3588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1CBC2CD-7D70-424C-AA43-64E7EB9B97DD}"/>
              </a:ext>
            </a:extLst>
          </p:cNvPr>
          <p:cNvSpPr/>
          <p:nvPr/>
        </p:nvSpPr>
        <p:spPr>
          <a:xfrm>
            <a:off x="9026279" y="4446193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9C0C18-17A5-1245-8435-2AC2A3290BB6}"/>
              </a:ext>
            </a:extLst>
          </p:cNvPr>
          <p:cNvSpPr/>
          <p:nvPr/>
        </p:nvSpPr>
        <p:spPr>
          <a:xfrm>
            <a:off x="7958893" y="3705001"/>
            <a:ext cx="1524000" cy="562420"/>
          </a:xfrm>
          <a:prstGeom prst="rect">
            <a:avLst/>
          </a:prstGeom>
          <a:solidFill>
            <a:srgbClr val="929292">
              <a:alpha val="50196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</a:t>
            </a:r>
            <a:r>
              <a:rPr kumimoji="1" lang="ko-Kore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수락</a:t>
            </a: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대기 중</a:t>
            </a:r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b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상태 피드백</a:t>
            </a:r>
            <a:endParaRPr kumimoji="1" lang="ko-Kore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C6E8B7-3741-724D-AF67-3B272FAD4919}"/>
              </a:ext>
            </a:extLst>
          </p:cNvPr>
          <p:cNvSpPr/>
          <p:nvPr/>
        </p:nvSpPr>
        <p:spPr>
          <a:xfrm>
            <a:off x="10250537" y="3296356"/>
            <a:ext cx="1524000" cy="1149837"/>
          </a:xfrm>
          <a:prstGeom prst="rect">
            <a:avLst/>
          </a:prstGeom>
          <a:solidFill>
            <a:srgbClr val="929292">
              <a:alpha val="50196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</a:t>
            </a:r>
            <a:r>
              <a:rPr kumimoji="1" lang="ko-Kore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리포트에</a:t>
            </a: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대한</a:t>
            </a:r>
            <a:b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소개 및 설명</a:t>
            </a:r>
            <a:endParaRPr kumimoji="1" lang="ko-Kore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241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FCB2945-9C6A-4742-9859-8298C436F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8" y="1412595"/>
            <a:ext cx="1806494" cy="38137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647D39C-E8C8-5944-A629-3F635DA39092}"/>
              </a:ext>
            </a:extLst>
          </p:cNvPr>
          <p:cNvSpPr/>
          <p:nvPr/>
        </p:nvSpPr>
        <p:spPr>
          <a:xfrm>
            <a:off x="524269" y="537593"/>
            <a:ext cx="4971586" cy="346265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AI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리포트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1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촌보기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(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출석률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/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오늘의퀴즈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/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정답률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)</a:t>
            </a:r>
            <a:endParaRPr lang="en-US" sz="1200" dirty="0">
              <a:latin typeface="+mj-lt"/>
              <a:cs typeface="Montserrat 중간체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B3B3C9-AC5C-7749-B410-179AB84862AC}"/>
              </a:ext>
            </a:extLst>
          </p:cNvPr>
          <p:cNvSpPr/>
          <p:nvPr/>
        </p:nvSpPr>
        <p:spPr>
          <a:xfrm>
            <a:off x="516945" y="168261"/>
            <a:ext cx="6495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>
                <a:latin typeface="+mj-lt"/>
              </a:rPr>
              <a:t>메인화면에서 </a:t>
            </a:r>
            <a:r>
              <a:rPr lang="en-US" altLang="ko-KR" dirty="0">
                <a:latin typeface="+mj-lt"/>
              </a:rPr>
              <a:t>AI</a:t>
            </a:r>
            <a:r>
              <a:rPr lang="ko-KR" altLang="en-US" dirty="0">
                <a:latin typeface="+mj-lt"/>
              </a:rPr>
              <a:t>리포트 확인하기</a:t>
            </a:r>
            <a:r>
              <a:rPr lang="en-US" altLang="ko-KR" dirty="0">
                <a:latin typeface="+mj-lt"/>
              </a:rPr>
              <a:t>,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1</a:t>
            </a:r>
            <a:r>
              <a:rPr lang="ko-KR" altLang="en-US" dirty="0">
                <a:latin typeface="+mj-lt"/>
              </a:rPr>
              <a:t>촌이 </a:t>
            </a:r>
            <a:r>
              <a:rPr lang="en-US" altLang="ko-KR" dirty="0">
                <a:latin typeface="+mj-lt"/>
              </a:rPr>
              <a:t>1</a:t>
            </a:r>
            <a:r>
              <a:rPr lang="ko-KR" altLang="en-US" dirty="0">
                <a:latin typeface="+mj-lt"/>
              </a:rPr>
              <a:t>명 이상 있는 경우</a:t>
            </a:r>
            <a:r>
              <a:rPr lang="en-US" altLang="ko-KR" dirty="0">
                <a:latin typeface="+mj-lt"/>
              </a:rPr>
              <a:t>]</a:t>
            </a:r>
            <a:endParaRPr lang="ko-KR" altLang="en-US" dirty="0">
              <a:latin typeface="+mj-lt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147F1F4-2D2E-AC45-A3A4-9574342C6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07" y="1412596"/>
            <a:ext cx="1806494" cy="38137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BC0C527E-7E3F-EE4D-9ADC-A059A71C52C8}"/>
              </a:ext>
            </a:extLst>
          </p:cNvPr>
          <p:cNvSpPr/>
          <p:nvPr/>
        </p:nvSpPr>
        <p:spPr>
          <a:xfrm>
            <a:off x="1320865" y="2501548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A7552-2B18-D444-A68B-27459930DBEB}"/>
              </a:ext>
            </a:extLst>
          </p:cNvPr>
          <p:cNvSpPr txBox="1"/>
          <p:nvPr/>
        </p:nvSpPr>
        <p:spPr>
          <a:xfrm>
            <a:off x="3126581" y="5226304"/>
            <a:ext cx="2499402" cy="622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800" i="1" dirty="0">
                <a:solidFill>
                  <a:srgbClr val="FF0000"/>
                </a:solidFill>
              </a:rPr>
              <a:t>출석률과 오늘의 퀴즈 </a:t>
            </a:r>
            <a:r>
              <a:rPr kumimoji="1" lang="ko-KR" altLang="en-US" sz="800" i="1" dirty="0" err="1">
                <a:solidFill>
                  <a:srgbClr val="FF0000"/>
                </a:solidFill>
              </a:rPr>
              <a:t>스템프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주 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1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회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(7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일 기준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800" i="1" dirty="0" err="1">
                <a:solidFill>
                  <a:srgbClr val="FF0000"/>
                </a:solidFill>
              </a:rPr>
              <a:t>정답률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1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주의 오늘의 퀴즈 정답 평균</a:t>
            </a:r>
            <a:endParaRPr kumimoji="1" lang="en-US" altLang="ko-KR" sz="800" i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kumimoji="1" lang="ko-KR" altLang="en-US" sz="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14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3DA8B1-7D5E-B54C-93B9-93FA5D1F0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8" y="1412595"/>
            <a:ext cx="1806494" cy="38137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647D39C-E8C8-5944-A629-3F635DA39092}"/>
              </a:ext>
            </a:extLst>
          </p:cNvPr>
          <p:cNvSpPr/>
          <p:nvPr/>
        </p:nvSpPr>
        <p:spPr>
          <a:xfrm>
            <a:off x="524269" y="537593"/>
            <a:ext cx="5365925" cy="346265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AI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리포트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1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촌보기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포인트주기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포인트선물확인</a:t>
            </a:r>
            <a:endParaRPr lang="en-US" sz="1200" dirty="0">
              <a:latin typeface="+mj-lt"/>
              <a:cs typeface="Montserrat 중간체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B3B3C9-AC5C-7749-B410-179AB84862AC}"/>
              </a:ext>
            </a:extLst>
          </p:cNvPr>
          <p:cNvSpPr/>
          <p:nvPr/>
        </p:nvSpPr>
        <p:spPr>
          <a:xfrm>
            <a:off x="516945" y="168261"/>
            <a:ext cx="6495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>
                <a:latin typeface="+mj-lt"/>
              </a:rPr>
              <a:t>메인화면에서 </a:t>
            </a:r>
            <a:r>
              <a:rPr lang="en-US" altLang="ko-KR" dirty="0">
                <a:latin typeface="+mj-lt"/>
              </a:rPr>
              <a:t>AI</a:t>
            </a:r>
            <a:r>
              <a:rPr lang="ko-KR" altLang="en-US" dirty="0">
                <a:latin typeface="+mj-lt"/>
              </a:rPr>
              <a:t>리포트 확인하기</a:t>
            </a:r>
            <a:r>
              <a:rPr lang="en-US" altLang="ko-KR" dirty="0">
                <a:latin typeface="+mj-lt"/>
              </a:rPr>
              <a:t>,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1</a:t>
            </a:r>
            <a:r>
              <a:rPr lang="ko-KR" altLang="en-US" dirty="0">
                <a:latin typeface="+mj-lt"/>
              </a:rPr>
              <a:t>촌이 </a:t>
            </a:r>
            <a:r>
              <a:rPr lang="en-US" altLang="ko-KR" dirty="0">
                <a:latin typeface="+mj-lt"/>
              </a:rPr>
              <a:t>1</a:t>
            </a:r>
            <a:r>
              <a:rPr lang="ko-KR" altLang="en-US" dirty="0">
                <a:latin typeface="+mj-lt"/>
              </a:rPr>
              <a:t>명 이상 있는 경우</a:t>
            </a:r>
            <a:r>
              <a:rPr lang="en-US" altLang="ko-KR" dirty="0">
                <a:latin typeface="+mj-lt"/>
              </a:rPr>
              <a:t>]</a:t>
            </a:r>
            <a:endParaRPr lang="ko-KR" altLang="en-US" dirty="0">
              <a:latin typeface="+mj-lt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0B4CC9-2D2A-7742-B5CB-F3219008D641}"/>
              </a:ext>
            </a:extLst>
          </p:cNvPr>
          <p:cNvSpPr/>
          <p:nvPr/>
        </p:nvSpPr>
        <p:spPr>
          <a:xfrm>
            <a:off x="4568604" y="2659564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339B280-8D6D-1040-878D-DD521EEA6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07" y="1412596"/>
            <a:ext cx="1806494" cy="38137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A074B74-61C2-764F-8C9E-C2F768393B47}"/>
              </a:ext>
            </a:extLst>
          </p:cNvPr>
          <p:cNvSpPr/>
          <p:nvPr/>
        </p:nvSpPr>
        <p:spPr>
          <a:xfrm>
            <a:off x="1320865" y="2501548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740F358-54D6-5A4D-84FF-46C1BFA27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614" y="1412595"/>
            <a:ext cx="1806494" cy="38137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C2EA824-3242-7D49-9BEF-41554E41A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566" y="1412595"/>
            <a:ext cx="1806494" cy="38137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E0A671-A438-1E4C-AF8D-8F972045944F}"/>
              </a:ext>
            </a:extLst>
          </p:cNvPr>
          <p:cNvSpPr txBox="1"/>
          <p:nvPr/>
        </p:nvSpPr>
        <p:spPr>
          <a:xfrm>
            <a:off x="7147807" y="1738852"/>
            <a:ext cx="8771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500" dirty="0"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16F8A7-B4B6-CE42-A33E-DF07750252C7}"/>
              </a:ext>
            </a:extLst>
          </p:cNvPr>
          <p:cNvSpPr txBox="1"/>
          <p:nvPr/>
        </p:nvSpPr>
        <p:spPr>
          <a:xfrm>
            <a:off x="5673727" y="5241289"/>
            <a:ext cx="191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i="1" dirty="0">
                <a:solidFill>
                  <a:srgbClr val="FF0000"/>
                </a:solidFill>
              </a:rPr>
              <a:t>* :Default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:’</a:t>
            </a:r>
            <a:br>
              <a:rPr kumimoji="1" lang="en-US" altLang="ko-KR" sz="800" i="1" dirty="0">
                <a:solidFill>
                  <a:srgbClr val="FF0000"/>
                </a:solidFill>
              </a:rPr>
            </a:br>
            <a:r>
              <a:rPr kumimoji="1" lang="ko-KR" altLang="en-US" sz="800" i="1" dirty="0">
                <a:solidFill>
                  <a:srgbClr val="FF0000"/>
                </a:solidFill>
              </a:rPr>
              <a:t>포인트 주기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’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진입 시 하단에서 </a:t>
            </a:r>
            <a:br>
              <a:rPr kumimoji="1" lang="en-US" altLang="ko-KR" sz="800" i="1" dirty="0">
                <a:solidFill>
                  <a:srgbClr val="FF0000"/>
                </a:solidFill>
              </a:rPr>
            </a:br>
            <a:r>
              <a:rPr kumimoji="1" lang="en-US" altLang="ko-KR" sz="800" i="1" dirty="0">
                <a:solidFill>
                  <a:srgbClr val="FF0000"/>
                </a:solidFill>
              </a:rPr>
              <a:t>pop-up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</a:t>
            </a:r>
            <a:r>
              <a:rPr kumimoji="1" lang="ko-KR" altLang="en-US" sz="800" i="1" dirty="0" err="1">
                <a:solidFill>
                  <a:srgbClr val="FF0000"/>
                </a:solidFill>
              </a:rPr>
              <a:t>키패드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올라오기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8FBDC21-2C73-064E-A239-7D9B1D11286C}"/>
              </a:ext>
            </a:extLst>
          </p:cNvPr>
          <p:cNvSpPr/>
          <p:nvPr/>
        </p:nvSpPr>
        <p:spPr>
          <a:xfrm>
            <a:off x="6145613" y="3255912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33C4D2-DBE9-1B48-BBB5-78C60F57FD8A}"/>
              </a:ext>
            </a:extLst>
          </p:cNvPr>
          <p:cNvSpPr/>
          <p:nvPr/>
        </p:nvSpPr>
        <p:spPr>
          <a:xfrm>
            <a:off x="8809300" y="3245960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709C37-CCD9-4543-BB42-D631B81B0E0A}"/>
              </a:ext>
            </a:extLst>
          </p:cNvPr>
          <p:cNvSpPr txBox="1"/>
          <p:nvPr/>
        </p:nvSpPr>
        <p:spPr>
          <a:xfrm>
            <a:off x="8696829" y="3096805"/>
            <a:ext cx="11247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ore-KR" altLang="en-US" sz="500" dirty="0">
                <a:solidFill>
                  <a:schemeClr val="bg1"/>
                </a:solidFill>
              </a:rPr>
              <a:t>나가기</a:t>
            </a:r>
          </a:p>
        </p:txBody>
      </p:sp>
    </p:spTree>
    <p:extLst>
      <p:ext uri="{BB962C8B-B14F-4D97-AF65-F5344CB8AC3E}">
        <p14:creationId xmlns:p14="http://schemas.microsoft.com/office/powerpoint/2010/main" val="1143479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B8AED89-BE88-F046-AF6F-3616A2403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098226"/>
              </p:ext>
            </p:extLst>
          </p:nvPr>
        </p:nvGraphicFramePr>
        <p:xfrm>
          <a:off x="654755" y="812615"/>
          <a:ext cx="10882490" cy="1395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6498">
                  <a:extLst>
                    <a:ext uri="{9D8B030D-6E8A-4147-A177-3AD203B41FA5}">
                      <a16:colId xmlns:a16="http://schemas.microsoft.com/office/drawing/2014/main" val="3415521926"/>
                    </a:ext>
                  </a:extLst>
                </a:gridCol>
                <a:gridCol w="2176498">
                  <a:extLst>
                    <a:ext uri="{9D8B030D-6E8A-4147-A177-3AD203B41FA5}">
                      <a16:colId xmlns:a16="http://schemas.microsoft.com/office/drawing/2014/main" val="2575960106"/>
                    </a:ext>
                  </a:extLst>
                </a:gridCol>
                <a:gridCol w="2176498">
                  <a:extLst>
                    <a:ext uri="{9D8B030D-6E8A-4147-A177-3AD203B41FA5}">
                      <a16:colId xmlns:a16="http://schemas.microsoft.com/office/drawing/2014/main" val="2209358867"/>
                    </a:ext>
                  </a:extLst>
                </a:gridCol>
                <a:gridCol w="2176498">
                  <a:extLst>
                    <a:ext uri="{9D8B030D-6E8A-4147-A177-3AD203B41FA5}">
                      <a16:colId xmlns:a16="http://schemas.microsoft.com/office/drawing/2014/main" val="1749680917"/>
                    </a:ext>
                  </a:extLst>
                </a:gridCol>
                <a:gridCol w="2176498">
                  <a:extLst>
                    <a:ext uri="{9D8B030D-6E8A-4147-A177-3AD203B41FA5}">
                      <a16:colId xmlns:a16="http://schemas.microsoft.com/office/drawing/2014/main" val="2855019192"/>
                    </a:ext>
                  </a:extLst>
                </a:gridCol>
              </a:tblGrid>
              <a:tr h="184913">
                <a:tc>
                  <a:txBody>
                    <a:bodyPr/>
                    <a:lstStyle/>
                    <a:p>
                      <a:r>
                        <a:rPr lang="ko-Kore-KR" altLang="en-US" sz="1100" b="1" dirty="0">
                          <a:solidFill>
                            <a:schemeClr val="tx1"/>
                          </a:solidFill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100" b="1" dirty="0">
                          <a:solidFill>
                            <a:schemeClr val="tx1"/>
                          </a:solidFill>
                        </a:rPr>
                        <a:t>날짜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100" b="1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100" b="1" dirty="0">
                          <a:solidFill>
                            <a:schemeClr val="tx1"/>
                          </a:solidFill>
                        </a:rPr>
                        <a:t>검토자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100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506116"/>
                  </a:ext>
                </a:extLst>
              </a:tr>
              <a:tr h="378691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300" dirty="0"/>
                        <a:t>ver.1.0</a:t>
                      </a:r>
                      <a:endParaRPr lang="ko-Kore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300" dirty="0"/>
                        <a:t>2021.12.09</a:t>
                      </a:r>
                      <a:endParaRPr lang="ko-Kore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1300" dirty="0"/>
                        <a:t>이혜민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ore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300" dirty="0"/>
                        <a:t>UI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v.</a:t>
                      </a:r>
                      <a:r>
                        <a:rPr lang="en-US" altLang="ko-Kore-KR" sz="1300" dirty="0"/>
                        <a:t>1.0</a:t>
                      </a:r>
                      <a:r>
                        <a:rPr lang="ko-KR" altLang="en-US" sz="1300" dirty="0"/>
                        <a:t> 작성</a:t>
                      </a:r>
                      <a:endParaRPr lang="ko-Kore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271314"/>
                  </a:ext>
                </a:extLst>
              </a:tr>
              <a:tr h="3786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/>
                        <a:t>2021.12.</a:t>
                      </a:r>
                      <a:r>
                        <a:rPr lang="en-US" altLang="ko-KR" sz="1300"/>
                        <a:t>14</a:t>
                      </a:r>
                      <a:endParaRPr lang="ko-Kore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/>
                        <a:t>장수민</a:t>
                      </a:r>
                      <a:endParaRPr lang="ko-Kore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/>
                        <a:t>이혜민</a:t>
                      </a:r>
                      <a:endParaRPr lang="ko-Kore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300" dirty="0"/>
                        <a:t>학부모</a:t>
                      </a:r>
                      <a:r>
                        <a:rPr lang="ko-KR" altLang="en-US" sz="1300" dirty="0"/>
                        <a:t> 추가</a:t>
                      </a:r>
                      <a:endParaRPr lang="ko-Kore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7183491"/>
                  </a:ext>
                </a:extLst>
              </a:tr>
              <a:tr h="3786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/>
                        <a:t>ver.1.</a:t>
                      </a:r>
                      <a:r>
                        <a:rPr lang="en-US" altLang="ko-KR" sz="1300"/>
                        <a:t>1</a:t>
                      </a:r>
                      <a:endParaRPr lang="ko-Kore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/>
                        <a:t>2021.12.</a:t>
                      </a:r>
                      <a:r>
                        <a:rPr lang="en-US" altLang="ko-KR" sz="1300"/>
                        <a:t>16</a:t>
                      </a:r>
                      <a:endParaRPr lang="ko-Kore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300"/>
                        <a:t>이혜민</a:t>
                      </a:r>
                      <a:endParaRPr lang="ko-Kore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dirty="0"/>
                        <a:t>UI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v.</a:t>
                      </a:r>
                      <a:r>
                        <a:rPr lang="en-US" altLang="ko-Kore-KR" sz="1300" dirty="0"/>
                        <a:t>1.</a:t>
                      </a:r>
                      <a:r>
                        <a:rPr lang="en-US" altLang="ko-KR" sz="1300" dirty="0"/>
                        <a:t>1</a:t>
                      </a:r>
                      <a:r>
                        <a:rPr lang="ko-KR" altLang="en-US" sz="1300" dirty="0"/>
                        <a:t> 작성</a:t>
                      </a:r>
                      <a:endParaRPr lang="ko-Kore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4008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1499457-290E-BD44-935A-DBC70BCC804C}"/>
              </a:ext>
            </a:extLst>
          </p:cNvPr>
          <p:cNvSpPr txBox="1"/>
          <p:nvPr/>
        </p:nvSpPr>
        <p:spPr>
          <a:xfrm>
            <a:off x="575732" y="293511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문서 이력관리</a:t>
            </a:r>
            <a:endParaRPr kumimoji="1" lang="ko-Kore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18129-C4E0-E844-9A1D-533BBC7727B2}"/>
              </a:ext>
            </a:extLst>
          </p:cNvPr>
          <p:cNvSpPr txBox="1"/>
          <p:nvPr/>
        </p:nvSpPr>
        <p:spPr>
          <a:xfrm>
            <a:off x="654755" y="6207431"/>
            <a:ext cx="3456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FF0000"/>
                </a:solidFill>
              </a:rPr>
              <a:t>*</a:t>
            </a:r>
            <a:r>
              <a:rPr kumimoji="1" lang="ko-KR" altLang="en-US" sz="1100" dirty="0">
                <a:solidFill>
                  <a:srgbClr val="FF0000"/>
                </a:solidFill>
              </a:rPr>
              <a:t> </a:t>
            </a:r>
            <a:r>
              <a:rPr kumimoji="1" lang="ko-Kore-KR" altLang="en-US" sz="1100" dirty="0">
                <a:solidFill>
                  <a:srgbClr val="FF0000"/>
                </a:solidFill>
              </a:rPr>
              <a:t>착한공부</a:t>
            </a:r>
            <a:r>
              <a:rPr kumimoji="1" lang="en-US" altLang="ko-Kore-KR" sz="1100" dirty="0">
                <a:solidFill>
                  <a:srgbClr val="FF0000"/>
                </a:solidFill>
              </a:rPr>
              <a:t>_</a:t>
            </a:r>
            <a:r>
              <a:rPr kumimoji="1" lang="ko-KR" altLang="en-US" sz="1100" dirty="0">
                <a:solidFill>
                  <a:srgbClr val="FF0000"/>
                </a:solidFill>
              </a:rPr>
              <a:t>개발세부항목</a:t>
            </a:r>
            <a:r>
              <a:rPr kumimoji="1" lang="en-US" altLang="ko-KR" sz="1100" dirty="0">
                <a:solidFill>
                  <a:srgbClr val="FF0000"/>
                </a:solidFill>
              </a:rPr>
              <a:t>_211216_</a:t>
            </a:r>
            <a:r>
              <a:rPr kumimoji="1" lang="ko-KR" altLang="en-US" sz="1100" dirty="0">
                <a:solidFill>
                  <a:srgbClr val="FF0000"/>
                </a:solidFill>
              </a:rPr>
              <a:t>국민대</a:t>
            </a:r>
            <a:r>
              <a:rPr kumimoji="1" lang="en-US" altLang="ko-KR" sz="1100" dirty="0">
                <a:solidFill>
                  <a:srgbClr val="FF0000"/>
                </a:solidFill>
              </a:rPr>
              <a:t>.xlsx  </a:t>
            </a:r>
            <a:r>
              <a:rPr kumimoji="1" lang="ko-KR" altLang="en-US" sz="1100" dirty="0">
                <a:solidFill>
                  <a:srgbClr val="FF0000"/>
                </a:solidFill>
              </a:rPr>
              <a:t>참고</a:t>
            </a:r>
            <a:r>
              <a:rPr kumimoji="1" lang="en-US" altLang="ko-KR" sz="1100" dirty="0">
                <a:solidFill>
                  <a:srgbClr val="FF0000"/>
                </a:solidFill>
              </a:rPr>
              <a:t> </a:t>
            </a:r>
            <a:endParaRPr kumimoji="1" lang="ko-Kore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825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AF192C3-DE24-4140-8E81-AA0B25E4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450" y="1412596"/>
            <a:ext cx="1806494" cy="38137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BDBC1B5-8E90-7C4F-BA42-9F7F6250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307" y="1415954"/>
            <a:ext cx="1806494" cy="38137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8A32FF-66EC-5143-B5DC-BC83B23E4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021" y="1415954"/>
            <a:ext cx="1803113" cy="38065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DE8C0AE-6ED9-CD4B-9942-4319399A3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07" y="1412596"/>
            <a:ext cx="1806494" cy="38137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533F256E-4B59-7C49-8CAB-52CB89B72799}"/>
              </a:ext>
            </a:extLst>
          </p:cNvPr>
          <p:cNvSpPr/>
          <p:nvPr/>
        </p:nvSpPr>
        <p:spPr>
          <a:xfrm>
            <a:off x="1920633" y="4890787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47D39C-E8C8-5944-A629-3F635DA39092}"/>
              </a:ext>
            </a:extLst>
          </p:cNvPr>
          <p:cNvSpPr/>
          <p:nvPr/>
        </p:nvSpPr>
        <p:spPr>
          <a:xfrm>
            <a:off x="524269" y="537593"/>
            <a:ext cx="5713776" cy="346265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AI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리포트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1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촌 관리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1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촌맺기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1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촌수락중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수락대기</a:t>
            </a:r>
            <a:endParaRPr lang="en-US" sz="1200" dirty="0">
              <a:latin typeface="+mj-lt"/>
              <a:cs typeface="Montserrat 중간체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B3B3C9-AC5C-7749-B410-179AB84862AC}"/>
              </a:ext>
            </a:extLst>
          </p:cNvPr>
          <p:cNvSpPr/>
          <p:nvPr/>
        </p:nvSpPr>
        <p:spPr>
          <a:xfrm>
            <a:off x="516945" y="168261"/>
            <a:ext cx="6495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>
                <a:latin typeface="+mj-lt"/>
              </a:rPr>
              <a:t>메인화면에서 </a:t>
            </a:r>
            <a:r>
              <a:rPr lang="en-US" altLang="ko-KR" dirty="0">
                <a:latin typeface="+mj-lt"/>
              </a:rPr>
              <a:t>AI</a:t>
            </a:r>
            <a:r>
              <a:rPr lang="ko-KR" altLang="en-US" dirty="0">
                <a:latin typeface="+mj-lt"/>
              </a:rPr>
              <a:t>리포트 확인하기</a:t>
            </a:r>
            <a:r>
              <a:rPr lang="en-US" altLang="ko-KR" dirty="0">
                <a:latin typeface="+mj-lt"/>
              </a:rPr>
              <a:t>,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1</a:t>
            </a:r>
            <a:r>
              <a:rPr lang="ko-KR" altLang="en-US" dirty="0">
                <a:latin typeface="+mj-lt"/>
              </a:rPr>
              <a:t>촌이 </a:t>
            </a:r>
            <a:r>
              <a:rPr lang="en-US" altLang="ko-KR" dirty="0">
                <a:latin typeface="+mj-lt"/>
              </a:rPr>
              <a:t>1</a:t>
            </a:r>
            <a:r>
              <a:rPr lang="ko-KR" altLang="en-US" dirty="0">
                <a:latin typeface="+mj-lt"/>
              </a:rPr>
              <a:t>명 이상 있는 경우</a:t>
            </a:r>
            <a:r>
              <a:rPr lang="en-US" altLang="ko-KR" dirty="0">
                <a:latin typeface="+mj-lt"/>
              </a:rPr>
              <a:t>]</a:t>
            </a:r>
            <a:endParaRPr lang="ko-KR" altLang="en-US" dirty="0">
              <a:latin typeface="+mj-lt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0B4CC9-2D2A-7742-B5CB-F3219008D641}"/>
              </a:ext>
            </a:extLst>
          </p:cNvPr>
          <p:cNvSpPr/>
          <p:nvPr/>
        </p:nvSpPr>
        <p:spPr>
          <a:xfrm>
            <a:off x="4411287" y="4614041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B77D5DB-A660-F848-BBF4-47FFEE2B1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8164" y="1477227"/>
            <a:ext cx="1806494" cy="38137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5A21C351-BB4D-3E46-972B-94ADD814B91E}"/>
              </a:ext>
            </a:extLst>
          </p:cNvPr>
          <p:cNvSpPr/>
          <p:nvPr/>
        </p:nvSpPr>
        <p:spPr>
          <a:xfrm>
            <a:off x="6770690" y="4614041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1A086DC-334E-D842-B028-250385343A47}"/>
              </a:ext>
            </a:extLst>
          </p:cNvPr>
          <p:cNvSpPr/>
          <p:nvPr/>
        </p:nvSpPr>
        <p:spPr>
          <a:xfrm>
            <a:off x="8930868" y="4515128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9D945C-A5B8-4342-970E-CC32FB53260D}"/>
              </a:ext>
            </a:extLst>
          </p:cNvPr>
          <p:cNvSpPr/>
          <p:nvPr/>
        </p:nvSpPr>
        <p:spPr>
          <a:xfrm>
            <a:off x="801107" y="4797081"/>
            <a:ext cx="10955837" cy="185225"/>
          </a:xfrm>
          <a:prstGeom prst="rect">
            <a:avLst/>
          </a:prstGeom>
          <a:solidFill>
            <a:srgbClr val="929292">
              <a:alpha val="50196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하단</a:t>
            </a: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kumimoji="1"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촌관리</a:t>
            </a:r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촌 추기</a:t>
            </a:r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보내기</a:t>
            </a:r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확인 </a:t>
            </a:r>
            <a:r>
              <a:rPr kumimoji="1"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Btn</a:t>
            </a: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위치 동일함</a:t>
            </a:r>
            <a:endParaRPr kumimoji="1" lang="ko-Kore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BDF83E-DA33-C748-A741-2CB26775AE3B}"/>
              </a:ext>
            </a:extLst>
          </p:cNvPr>
          <p:cNvSpPr/>
          <p:nvPr/>
        </p:nvSpPr>
        <p:spPr>
          <a:xfrm>
            <a:off x="801107" y="2013540"/>
            <a:ext cx="10955837" cy="346265"/>
          </a:xfrm>
          <a:prstGeom prst="rect">
            <a:avLst/>
          </a:prstGeom>
          <a:solidFill>
            <a:srgbClr val="929292">
              <a:alpha val="50196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페이지 내 </a:t>
            </a:r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</a:t>
            </a: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리포트</a:t>
            </a:r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/1</a:t>
            </a:r>
            <a:r>
              <a:rPr kumimoji="1"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촌관리</a:t>
            </a:r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/1</a:t>
            </a:r>
            <a:r>
              <a:rPr kumimoji="1"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촌맺기</a:t>
            </a:r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/1</a:t>
            </a:r>
            <a:r>
              <a:rPr kumimoji="1"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촌수락중</a:t>
            </a: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제목명</a:t>
            </a: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위치 동일함</a:t>
            </a:r>
            <a:endParaRPr kumimoji="1" lang="ko-Kore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6FBC72-CC54-3643-A7A4-C865F8F0FD80}"/>
              </a:ext>
            </a:extLst>
          </p:cNvPr>
          <p:cNvSpPr txBox="1"/>
          <p:nvPr/>
        </p:nvSpPr>
        <p:spPr>
          <a:xfrm>
            <a:off x="5414248" y="1768013"/>
            <a:ext cx="8771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500" dirty="0"/>
              <a:t>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6E2D76-C29D-3E44-9E2E-9B462DC017CB}"/>
              </a:ext>
            </a:extLst>
          </p:cNvPr>
          <p:cNvSpPr txBox="1"/>
          <p:nvPr/>
        </p:nvSpPr>
        <p:spPr>
          <a:xfrm>
            <a:off x="7727142" y="1768013"/>
            <a:ext cx="8771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500" dirty="0"/>
              <a:t>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7BA25A-909C-084D-9850-B8A3D0CC5F30}"/>
              </a:ext>
            </a:extLst>
          </p:cNvPr>
          <p:cNvSpPr txBox="1"/>
          <p:nvPr/>
        </p:nvSpPr>
        <p:spPr>
          <a:xfrm>
            <a:off x="801107" y="5302556"/>
            <a:ext cx="19126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i="1" dirty="0">
                <a:solidFill>
                  <a:srgbClr val="FF0000"/>
                </a:solidFill>
              </a:rPr>
              <a:t>* 1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촌은 최대 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3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명까지 추가 가능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.</a:t>
            </a:r>
            <a:endParaRPr kumimoji="1" lang="ko-KR" altLang="en-US" sz="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468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0562D4-4C67-7E4C-8338-D32824C01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6" y="1412595"/>
            <a:ext cx="1806494" cy="38137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647D39C-E8C8-5944-A629-3F635DA39092}"/>
              </a:ext>
            </a:extLst>
          </p:cNvPr>
          <p:cNvSpPr/>
          <p:nvPr/>
        </p:nvSpPr>
        <p:spPr>
          <a:xfrm>
            <a:off x="524269" y="537593"/>
            <a:ext cx="2895697" cy="346265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AI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리포트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1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촌 관리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편집</a:t>
            </a:r>
            <a:endParaRPr lang="en-US" sz="1200" dirty="0">
              <a:latin typeface="+mj-lt"/>
              <a:cs typeface="Montserrat 중간체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B3B3C9-AC5C-7749-B410-179AB84862AC}"/>
              </a:ext>
            </a:extLst>
          </p:cNvPr>
          <p:cNvSpPr/>
          <p:nvPr/>
        </p:nvSpPr>
        <p:spPr>
          <a:xfrm>
            <a:off x="516945" y="168261"/>
            <a:ext cx="6495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>
                <a:latin typeface="+mj-lt"/>
              </a:rPr>
              <a:t>메인화면에서 </a:t>
            </a:r>
            <a:r>
              <a:rPr lang="en-US" altLang="ko-KR" dirty="0">
                <a:latin typeface="+mj-lt"/>
              </a:rPr>
              <a:t>AI</a:t>
            </a:r>
            <a:r>
              <a:rPr lang="ko-KR" altLang="en-US" dirty="0">
                <a:latin typeface="+mj-lt"/>
              </a:rPr>
              <a:t>리포트 확인하기</a:t>
            </a:r>
            <a:r>
              <a:rPr lang="en-US" altLang="ko-KR" dirty="0">
                <a:latin typeface="+mj-lt"/>
              </a:rPr>
              <a:t>,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1</a:t>
            </a:r>
            <a:r>
              <a:rPr lang="ko-KR" altLang="en-US" dirty="0">
                <a:latin typeface="+mj-lt"/>
              </a:rPr>
              <a:t>촌이 </a:t>
            </a:r>
            <a:r>
              <a:rPr lang="en-US" altLang="ko-KR" dirty="0">
                <a:latin typeface="+mj-lt"/>
              </a:rPr>
              <a:t>1</a:t>
            </a:r>
            <a:r>
              <a:rPr lang="ko-KR" altLang="en-US" dirty="0">
                <a:latin typeface="+mj-lt"/>
              </a:rPr>
              <a:t>명 이상 있는 경우</a:t>
            </a:r>
            <a:r>
              <a:rPr lang="en-US" altLang="ko-KR" dirty="0">
                <a:latin typeface="+mj-lt"/>
              </a:rPr>
              <a:t>]</a:t>
            </a:r>
            <a:endParaRPr lang="ko-KR" altLang="en-US" dirty="0">
              <a:latin typeface="+mj-lt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390DCE8-ABCF-4249-AE0B-809871EE7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07" y="1412596"/>
            <a:ext cx="1806494" cy="38137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79EC40D-8BC1-D246-9343-CF562A495983}"/>
              </a:ext>
            </a:extLst>
          </p:cNvPr>
          <p:cNvSpPr/>
          <p:nvPr/>
        </p:nvSpPr>
        <p:spPr>
          <a:xfrm>
            <a:off x="1920633" y="4890787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03938E8-A026-4246-875C-9299D1F15CAE}"/>
              </a:ext>
            </a:extLst>
          </p:cNvPr>
          <p:cNvSpPr/>
          <p:nvPr/>
        </p:nvSpPr>
        <p:spPr>
          <a:xfrm>
            <a:off x="4609404" y="3023746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2131AD-70A2-6443-9EDF-21E5D3004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610" y="1412595"/>
            <a:ext cx="1806494" cy="38137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9E09A4-45D6-A84A-A708-160AEE6AFD3F}"/>
              </a:ext>
            </a:extLst>
          </p:cNvPr>
          <p:cNvSpPr txBox="1"/>
          <p:nvPr/>
        </p:nvSpPr>
        <p:spPr>
          <a:xfrm>
            <a:off x="3333961" y="5337683"/>
            <a:ext cx="2655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i="1" dirty="0">
                <a:solidFill>
                  <a:srgbClr val="FF0000"/>
                </a:solidFill>
              </a:rPr>
              <a:t>* ‘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편집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’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시 편집 화면으로 전환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(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삭제 활성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)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-&gt;</a:t>
            </a:r>
            <a:endParaRPr kumimoji="1" lang="ko-KR" altLang="en-US" sz="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683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8BE3CB-BCB5-B44D-A0C6-29BA5811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094" y="1412593"/>
            <a:ext cx="1806422" cy="38135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E6B6D1-26F7-5F42-8814-A9E3410B2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944" y="1412592"/>
            <a:ext cx="1806493" cy="38137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7B3559-897E-464B-B9BB-91F8AB3D4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28" y="1412595"/>
            <a:ext cx="1812769" cy="38269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600FE0-00B1-474C-8E32-D2FB65951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07" y="1412596"/>
            <a:ext cx="1806494" cy="38137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533F256E-4B59-7C49-8CAB-52CB89B72799}"/>
              </a:ext>
            </a:extLst>
          </p:cNvPr>
          <p:cNvSpPr/>
          <p:nvPr/>
        </p:nvSpPr>
        <p:spPr>
          <a:xfrm>
            <a:off x="1674826" y="3462038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47D39C-E8C8-5944-A629-3F635DA39092}"/>
              </a:ext>
            </a:extLst>
          </p:cNvPr>
          <p:cNvSpPr/>
          <p:nvPr/>
        </p:nvSpPr>
        <p:spPr>
          <a:xfrm>
            <a:off x="524269" y="537593"/>
            <a:ext cx="5418823" cy="346265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학부모 메인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쿠폰보기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학원쿠폰정보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학원정보</a:t>
            </a:r>
            <a:endParaRPr lang="en-US" sz="1200" dirty="0">
              <a:latin typeface="+mj-lt"/>
              <a:cs typeface="Montserrat 중간체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B3B3C9-AC5C-7749-B410-179AB84862AC}"/>
              </a:ext>
            </a:extLst>
          </p:cNvPr>
          <p:cNvSpPr/>
          <p:nvPr/>
        </p:nvSpPr>
        <p:spPr>
          <a:xfrm>
            <a:off x="516945" y="168261"/>
            <a:ext cx="6944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>
                <a:latin typeface="+mj-lt"/>
              </a:rPr>
              <a:t>회원가입 후 또는 로그인 시</a:t>
            </a:r>
            <a:r>
              <a:rPr lang="en-US" altLang="ko-KR" dirty="0">
                <a:latin typeface="+mj-lt"/>
              </a:rPr>
              <a:t>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메인화면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탭바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1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‘</a:t>
            </a:r>
            <a:r>
              <a:rPr lang="ko-KR" altLang="en-US" dirty="0" err="1">
                <a:latin typeface="+mj-lt"/>
              </a:rPr>
              <a:t>착한공부</a:t>
            </a:r>
            <a:r>
              <a:rPr lang="en-US" altLang="ko-KR" dirty="0">
                <a:latin typeface="+mj-lt"/>
              </a:rPr>
              <a:t>(</a:t>
            </a:r>
            <a:r>
              <a:rPr lang="ko-KR" altLang="en-US" dirty="0">
                <a:latin typeface="+mj-lt"/>
              </a:rPr>
              <a:t>기본</a:t>
            </a:r>
            <a:r>
              <a:rPr lang="en-US" altLang="ko-KR" dirty="0">
                <a:latin typeface="+mj-lt"/>
              </a:rPr>
              <a:t>)’]</a:t>
            </a:r>
            <a:endParaRPr lang="ko-KR" altLang="en-US" dirty="0">
              <a:latin typeface="+mj-lt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D1BF16A-14B5-C142-963C-C024DD8492F3}"/>
              </a:ext>
            </a:extLst>
          </p:cNvPr>
          <p:cNvSpPr/>
          <p:nvPr/>
        </p:nvSpPr>
        <p:spPr>
          <a:xfrm>
            <a:off x="927248" y="5118875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0B4CC9-2D2A-7742-B5CB-F3219008D641}"/>
              </a:ext>
            </a:extLst>
          </p:cNvPr>
          <p:cNvSpPr/>
          <p:nvPr/>
        </p:nvSpPr>
        <p:spPr>
          <a:xfrm>
            <a:off x="4047494" y="3049443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2D04994-0E0A-D14D-BAFA-9EE307FD23E7}"/>
              </a:ext>
            </a:extLst>
          </p:cNvPr>
          <p:cNvSpPr/>
          <p:nvPr/>
        </p:nvSpPr>
        <p:spPr>
          <a:xfrm>
            <a:off x="6523216" y="3462038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2254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768AB6B-574E-5047-8B29-A9C799D34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713" y="1412734"/>
            <a:ext cx="1806422" cy="38135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E8E174-034A-8F46-AAB9-3746CEE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755" y="1412595"/>
            <a:ext cx="1812769" cy="38269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7B3559-897E-464B-B9BB-91F8AB3D4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28" y="1412595"/>
            <a:ext cx="1812769" cy="38269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600FE0-00B1-474C-8E32-D2FB65951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07" y="1412596"/>
            <a:ext cx="1806494" cy="38137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533F256E-4B59-7C49-8CAB-52CB89B72799}"/>
              </a:ext>
            </a:extLst>
          </p:cNvPr>
          <p:cNvSpPr/>
          <p:nvPr/>
        </p:nvSpPr>
        <p:spPr>
          <a:xfrm>
            <a:off x="1674826" y="3462038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47D39C-E8C8-5944-A629-3F635DA39092}"/>
              </a:ext>
            </a:extLst>
          </p:cNvPr>
          <p:cNvSpPr/>
          <p:nvPr/>
        </p:nvSpPr>
        <p:spPr>
          <a:xfrm>
            <a:off x="524269" y="537593"/>
            <a:ext cx="7278307" cy="346265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학부모 메인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쿠폰보기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할인쿠폰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더보기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학원쿠폰정보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학원정보</a:t>
            </a:r>
            <a:endParaRPr lang="en-US" sz="1200" dirty="0">
              <a:latin typeface="+mj-lt"/>
              <a:cs typeface="Montserrat 중간체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B3B3C9-AC5C-7749-B410-179AB84862AC}"/>
              </a:ext>
            </a:extLst>
          </p:cNvPr>
          <p:cNvSpPr/>
          <p:nvPr/>
        </p:nvSpPr>
        <p:spPr>
          <a:xfrm>
            <a:off x="516945" y="168261"/>
            <a:ext cx="6944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>
                <a:latin typeface="+mj-lt"/>
              </a:rPr>
              <a:t>회원가입 후 또는 로그인 시</a:t>
            </a:r>
            <a:r>
              <a:rPr lang="en-US" altLang="ko-KR" dirty="0">
                <a:latin typeface="+mj-lt"/>
              </a:rPr>
              <a:t>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메인화면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탭바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1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‘</a:t>
            </a:r>
            <a:r>
              <a:rPr lang="ko-KR" altLang="en-US" dirty="0" err="1">
                <a:latin typeface="+mj-lt"/>
              </a:rPr>
              <a:t>착한공부</a:t>
            </a:r>
            <a:r>
              <a:rPr lang="en-US" altLang="ko-KR" dirty="0">
                <a:latin typeface="+mj-lt"/>
              </a:rPr>
              <a:t>(</a:t>
            </a:r>
            <a:r>
              <a:rPr lang="ko-KR" altLang="en-US" dirty="0">
                <a:latin typeface="+mj-lt"/>
              </a:rPr>
              <a:t>기본</a:t>
            </a:r>
            <a:r>
              <a:rPr lang="en-US" altLang="ko-KR" dirty="0">
                <a:latin typeface="+mj-lt"/>
              </a:rPr>
              <a:t>)’]</a:t>
            </a:r>
            <a:endParaRPr lang="ko-KR" altLang="en-US" dirty="0">
              <a:latin typeface="+mj-lt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D1BF16A-14B5-C142-963C-C024DD8492F3}"/>
              </a:ext>
            </a:extLst>
          </p:cNvPr>
          <p:cNvSpPr/>
          <p:nvPr/>
        </p:nvSpPr>
        <p:spPr>
          <a:xfrm>
            <a:off x="927248" y="5118875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0B4CC9-2D2A-7742-B5CB-F3219008D641}"/>
              </a:ext>
            </a:extLst>
          </p:cNvPr>
          <p:cNvSpPr/>
          <p:nvPr/>
        </p:nvSpPr>
        <p:spPr>
          <a:xfrm>
            <a:off x="4047494" y="3049443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2CCCD14-53C0-A04F-915C-000E1875E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7860" y="1412592"/>
            <a:ext cx="1806493" cy="38137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C7D0AC1B-518B-0848-9EEB-51D43BA772C0}"/>
              </a:ext>
            </a:extLst>
          </p:cNvPr>
          <p:cNvSpPr/>
          <p:nvPr/>
        </p:nvSpPr>
        <p:spPr>
          <a:xfrm>
            <a:off x="6004480" y="3017531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DCC9C64-8059-114F-BD36-897E3585C4B9}"/>
              </a:ext>
            </a:extLst>
          </p:cNvPr>
          <p:cNvSpPr/>
          <p:nvPr/>
        </p:nvSpPr>
        <p:spPr>
          <a:xfrm>
            <a:off x="8518616" y="3462038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104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379FA86D-D349-9748-9459-E150F4962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311" y="1396685"/>
            <a:ext cx="1806423" cy="38135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AEBD6C9-7070-C441-B511-02A61E876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728" y="1412595"/>
            <a:ext cx="1812769" cy="38269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DFE5A4-3704-9D47-9A73-968AC3939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07" y="1396685"/>
            <a:ext cx="1806494" cy="38137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E6B6D1-26F7-5F42-8814-A9E3410B2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944" y="1412592"/>
            <a:ext cx="1806493" cy="38137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533F256E-4B59-7C49-8CAB-52CB89B72799}"/>
              </a:ext>
            </a:extLst>
          </p:cNvPr>
          <p:cNvSpPr/>
          <p:nvPr/>
        </p:nvSpPr>
        <p:spPr>
          <a:xfrm>
            <a:off x="1519439" y="4612413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47D39C-E8C8-5944-A629-3F635DA39092}"/>
              </a:ext>
            </a:extLst>
          </p:cNvPr>
          <p:cNvSpPr/>
          <p:nvPr/>
        </p:nvSpPr>
        <p:spPr>
          <a:xfrm>
            <a:off x="524269" y="537593"/>
            <a:ext cx="5337071" cy="346265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학부모 메인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리뷰보기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학원리뷰정보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학원정보</a:t>
            </a:r>
            <a:endParaRPr lang="en-US" sz="1200" dirty="0">
              <a:latin typeface="+mj-lt"/>
              <a:cs typeface="Montserrat 중간체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B3B3C9-AC5C-7749-B410-179AB84862AC}"/>
              </a:ext>
            </a:extLst>
          </p:cNvPr>
          <p:cNvSpPr/>
          <p:nvPr/>
        </p:nvSpPr>
        <p:spPr>
          <a:xfrm>
            <a:off x="516945" y="168261"/>
            <a:ext cx="6944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>
                <a:latin typeface="+mj-lt"/>
              </a:rPr>
              <a:t>회원가입 후 또는 로그인 시</a:t>
            </a:r>
            <a:r>
              <a:rPr lang="en-US" altLang="ko-KR" dirty="0">
                <a:latin typeface="+mj-lt"/>
              </a:rPr>
              <a:t>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메인화면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탭바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1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‘</a:t>
            </a:r>
            <a:r>
              <a:rPr lang="ko-KR" altLang="en-US" dirty="0" err="1">
                <a:latin typeface="+mj-lt"/>
              </a:rPr>
              <a:t>착한공부</a:t>
            </a:r>
            <a:r>
              <a:rPr lang="en-US" altLang="ko-KR" dirty="0">
                <a:latin typeface="+mj-lt"/>
              </a:rPr>
              <a:t>(</a:t>
            </a:r>
            <a:r>
              <a:rPr lang="ko-KR" altLang="en-US" dirty="0">
                <a:latin typeface="+mj-lt"/>
              </a:rPr>
              <a:t>기본</a:t>
            </a:r>
            <a:r>
              <a:rPr lang="en-US" altLang="ko-KR" dirty="0">
                <a:latin typeface="+mj-lt"/>
              </a:rPr>
              <a:t>)’]</a:t>
            </a:r>
            <a:endParaRPr lang="ko-KR" altLang="en-US" dirty="0">
              <a:latin typeface="+mj-lt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D1BF16A-14B5-C142-963C-C024DD8492F3}"/>
              </a:ext>
            </a:extLst>
          </p:cNvPr>
          <p:cNvSpPr/>
          <p:nvPr/>
        </p:nvSpPr>
        <p:spPr>
          <a:xfrm>
            <a:off x="927248" y="5118875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0B4CC9-2D2A-7742-B5CB-F3219008D641}"/>
              </a:ext>
            </a:extLst>
          </p:cNvPr>
          <p:cNvSpPr/>
          <p:nvPr/>
        </p:nvSpPr>
        <p:spPr>
          <a:xfrm>
            <a:off x="3628447" y="3772512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E8BA966-3952-E249-BB59-A709CCE22B85}"/>
              </a:ext>
            </a:extLst>
          </p:cNvPr>
          <p:cNvSpPr/>
          <p:nvPr/>
        </p:nvSpPr>
        <p:spPr>
          <a:xfrm>
            <a:off x="6431696" y="4009595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813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E4039FA4-0274-DE44-8444-DC6B6508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783" y="1396685"/>
            <a:ext cx="1806423" cy="38135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5164249-702E-0740-8F6B-D3D9645AF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756" y="1412595"/>
            <a:ext cx="1812769" cy="38269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A77C96C5-3F05-9145-A6EB-28225F160350}"/>
              </a:ext>
            </a:extLst>
          </p:cNvPr>
          <p:cNvSpPr/>
          <p:nvPr/>
        </p:nvSpPr>
        <p:spPr>
          <a:xfrm>
            <a:off x="8414168" y="4042253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4BADE01-D053-754F-886C-40A662735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7" y="1396685"/>
            <a:ext cx="1806494" cy="38137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B3B3C9-AC5C-7749-B410-179AB84862AC}"/>
              </a:ext>
            </a:extLst>
          </p:cNvPr>
          <p:cNvSpPr/>
          <p:nvPr/>
        </p:nvSpPr>
        <p:spPr>
          <a:xfrm>
            <a:off x="516945" y="168261"/>
            <a:ext cx="6944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>
                <a:latin typeface="+mj-lt"/>
              </a:rPr>
              <a:t>회원가입 후 또는 로그인 시</a:t>
            </a:r>
            <a:r>
              <a:rPr lang="en-US" altLang="ko-KR" dirty="0">
                <a:latin typeface="+mj-lt"/>
              </a:rPr>
              <a:t>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메인화면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탭바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1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‘</a:t>
            </a:r>
            <a:r>
              <a:rPr lang="ko-KR" altLang="en-US" dirty="0" err="1">
                <a:latin typeface="+mj-lt"/>
              </a:rPr>
              <a:t>착한공부</a:t>
            </a:r>
            <a:r>
              <a:rPr lang="en-US" altLang="ko-KR" dirty="0">
                <a:latin typeface="+mj-lt"/>
              </a:rPr>
              <a:t>(</a:t>
            </a:r>
            <a:r>
              <a:rPr lang="ko-KR" altLang="en-US" dirty="0">
                <a:latin typeface="+mj-lt"/>
              </a:rPr>
              <a:t>기본</a:t>
            </a:r>
            <a:r>
              <a:rPr lang="en-US" altLang="ko-KR" dirty="0">
                <a:latin typeface="+mj-lt"/>
              </a:rPr>
              <a:t>)’]</a:t>
            </a:r>
            <a:endParaRPr lang="ko-KR" altLang="en-US" dirty="0">
              <a:latin typeface="+mj-l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2CCCD14-53C0-A04F-915C-000E1875E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7860" y="1412592"/>
            <a:ext cx="1806493" cy="38137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C7D0AC1B-518B-0848-9EEB-51D43BA772C0}"/>
              </a:ext>
            </a:extLst>
          </p:cNvPr>
          <p:cNvSpPr/>
          <p:nvPr/>
        </p:nvSpPr>
        <p:spPr>
          <a:xfrm>
            <a:off x="5821441" y="3370518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50FB6277-44EB-A649-A353-D72214EA3ECE}"/>
              </a:ext>
            </a:extLst>
          </p:cNvPr>
          <p:cNvSpPr/>
          <p:nvPr/>
        </p:nvSpPr>
        <p:spPr>
          <a:xfrm>
            <a:off x="524269" y="537593"/>
            <a:ext cx="7278307" cy="346265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학부모 메인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리뷰보기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학원리뷰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더보기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학원리뷰정보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학원정보</a:t>
            </a:r>
            <a:endParaRPr lang="en-US" sz="1200" dirty="0">
              <a:latin typeface="+mj-lt"/>
              <a:cs typeface="Montserrat 중간체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E365B18-B673-F144-88EE-8D169731D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28" y="1412595"/>
            <a:ext cx="1812769" cy="38269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EE05E405-116D-2B49-91AA-605E2DB5F2AF}"/>
              </a:ext>
            </a:extLst>
          </p:cNvPr>
          <p:cNvSpPr/>
          <p:nvPr/>
        </p:nvSpPr>
        <p:spPr>
          <a:xfrm>
            <a:off x="1519439" y="4612413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40AB711-ADEB-5B4B-860F-0F7BAF45836E}"/>
              </a:ext>
            </a:extLst>
          </p:cNvPr>
          <p:cNvSpPr/>
          <p:nvPr/>
        </p:nvSpPr>
        <p:spPr>
          <a:xfrm>
            <a:off x="3628447" y="3772512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0E35289-53D9-F64C-B3AE-1A6EB2A2EC38}"/>
              </a:ext>
            </a:extLst>
          </p:cNvPr>
          <p:cNvSpPr/>
          <p:nvPr/>
        </p:nvSpPr>
        <p:spPr>
          <a:xfrm>
            <a:off x="927248" y="5118875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9357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797693-17AD-A34B-9627-2ACA3FFD4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1016000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FE0600-45E8-F042-82A5-E9DA1D93D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752" y="1016000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8EC29650-BC9C-AD49-81A7-644A32E91705}"/>
              </a:ext>
            </a:extLst>
          </p:cNvPr>
          <p:cNvSpPr/>
          <p:nvPr/>
        </p:nvSpPr>
        <p:spPr>
          <a:xfrm>
            <a:off x="524269" y="537593"/>
            <a:ext cx="2228848" cy="346265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입시창고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대학정보</a:t>
            </a:r>
            <a:endParaRPr lang="en-US" sz="1200" dirty="0">
              <a:latin typeface="+mj-lt"/>
              <a:cs typeface="Montserrat 중간체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BAA066-E898-E241-9D34-34F49A38FFFA}"/>
              </a:ext>
            </a:extLst>
          </p:cNvPr>
          <p:cNvSpPr/>
          <p:nvPr/>
        </p:nvSpPr>
        <p:spPr>
          <a:xfrm>
            <a:off x="516945" y="168261"/>
            <a:ext cx="3209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 err="1">
                <a:latin typeface="+mj-lt"/>
              </a:rPr>
              <a:t>탭바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3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입시창고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:</a:t>
            </a:r>
            <a:r>
              <a:rPr lang="ko-KR" altLang="en-US" dirty="0">
                <a:latin typeface="+mj-lt"/>
              </a:rPr>
              <a:t> 대학정보</a:t>
            </a:r>
            <a:r>
              <a:rPr lang="en-US" altLang="ko-KR" dirty="0">
                <a:latin typeface="+mj-lt"/>
              </a:rPr>
              <a:t>]</a:t>
            </a:r>
            <a:endParaRPr lang="ko-KR" altLang="en-US" dirty="0">
              <a:latin typeface="+mj-lt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842DDB-2365-594D-AD2F-D3FBA6A4A41C}"/>
              </a:ext>
            </a:extLst>
          </p:cNvPr>
          <p:cNvSpPr/>
          <p:nvPr/>
        </p:nvSpPr>
        <p:spPr>
          <a:xfrm>
            <a:off x="1741805" y="5658960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39B9840-F1A7-A349-A4BA-09A82559FD8B}"/>
              </a:ext>
            </a:extLst>
          </p:cNvPr>
          <p:cNvSpPr/>
          <p:nvPr/>
        </p:nvSpPr>
        <p:spPr>
          <a:xfrm>
            <a:off x="5024069" y="5658960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3748DF0-A686-1D4E-A7CB-4F35EEF57634}"/>
              </a:ext>
            </a:extLst>
          </p:cNvPr>
          <p:cNvSpPr/>
          <p:nvPr/>
        </p:nvSpPr>
        <p:spPr>
          <a:xfrm>
            <a:off x="370114" y="1016000"/>
            <a:ext cx="731269" cy="183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b="1" dirty="0">
                <a:latin typeface="+mn-ea"/>
              </a:rPr>
              <a:t>A</a:t>
            </a:r>
            <a:r>
              <a:rPr kumimoji="1" lang="ko-KR" altLang="en-US" sz="1000" b="1" dirty="0">
                <a:latin typeface="+mn-ea"/>
              </a:rPr>
              <a:t>안</a:t>
            </a:r>
            <a:endParaRPr kumimoji="1" lang="ko-Kore-KR" altLang="en-US" sz="1000" b="1" dirty="0">
              <a:latin typeface="+mn-ea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0573C65-ED48-324A-9F81-AC6591671578}"/>
              </a:ext>
            </a:extLst>
          </p:cNvPr>
          <p:cNvSpPr/>
          <p:nvPr/>
        </p:nvSpPr>
        <p:spPr>
          <a:xfrm>
            <a:off x="3673752" y="1016000"/>
            <a:ext cx="731269" cy="183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b="1" dirty="0">
                <a:latin typeface="+mn-ea"/>
              </a:rPr>
              <a:t>B</a:t>
            </a:r>
            <a:r>
              <a:rPr kumimoji="1" lang="ko-KR" altLang="en-US" sz="1000" b="1" dirty="0">
                <a:latin typeface="+mn-ea"/>
              </a:rPr>
              <a:t>안</a:t>
            </a:r>
            <a:endParaRPr kumimoji="1" lang="ko-Kore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9731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F6BEDA-2908-9741-B20D-331A2FDADA64}"/>
              </a:ext>
            </a:extLst>
          </p:cNvPr>
          <p:cNvSpPr txBox="1"/>
          <p:nvPr/>
        </p:nvSpPr>
        <p:spPr>
          <a:xfrm>
            <a:off x="1496860" y="2805830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6000" b="1" dirty="0"/>
              <a:t>관계자</a:t>
            </a:r>
          </a:p>
        </p:txBody>
      </p:sp>
    </p:spTree>
    <p:extLst>
      <p:ext uri="{BB962C8B-B14F-4D97-AF65-F5344CB8AC3E}">
        <p14:creationId xmlns:p14="http://schemas.microsoft.com/office/powerpoint/2010/main" val="1138845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10282391" y="1146337"/>
            <a:ext cx="184731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40" dirty="0"/>
          </a:p>
        </p:txBody>
      </p:sp>
      <p:sp>
        <p:nvSpPr>
          <p:cNvPr id="15" name="Rectangle 14"/>
          <p:cNvSpPr/>
          <p:nvPr/>
        </p:nvSpPr>
        <p:spPr>
          <a:xfrm>
            <a:off x="516945" y="537593"/>
            <a:ext cx="1327960" cy="727651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en-US" altLang="ko-KR" sz="2139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App</a:t>
            </a:r>
            <a:r>
              <a:rPr lang="ko-KR" altLang="en-US" sz="2139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시작</a:t>
            </a:r>
            <a:endParaRPr lang="en-US" altLang="ko-KR" sz="1540" u="sng" dirty="0">
              <a:latin typeface="+mj-lt"/>
              <a:cs typeface="Montserrat 중간체" charset="0"/>
            </a:endParaRPr>
          </a:p>
          <a:p>
            <a:r>
              <a:rPr lang="ko-KR" altLang="en-US" sz="2139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 </a:t>
            </a:r>
            <a:endParaRPr lang="en-US" sz="1540" dirty="0">
              <a:latin typeface="+mj-lt"/>
              <a:cs typeface="Montserrat 중간체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6945" y="168261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 err="1">
                <a:latin typeface="+mj-lt"/>
              </a:rPr>
              <a:t>인트로</a:t>
            </a:r>
            <a:r>
              <a:rPr lang="en-US" altLang="ko-KR" dirty="0">
                <a:latin typeface="+mj-lt"/>
              </a:rPr>
              <a:t>]</a:t>
            </a:r>
            <a:endParaRPr lang="ko-KR" altLang="en-US" dirty="0"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409CD1-F150-DF4B-AB8A-B66D9FD179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6945" y="1352329"/>
            <a:ext cx="2286000" cy="4826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EB3085-EAB1-BB4B-AF36-484B5669A4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40502" y="1350886"/>
            <a:ext cx="2286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95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9DF9139-B471-B74D-A02D-AB54FB25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1517" y="1146337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10282391" y="1146337"/>
            <a:ext cx="184731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40" dirty="0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F871E9F2-F351-F242-968D-327AD80C9B0D}"/>
              </a:ext>
            </a:extLst>
          </p:cNvPr>
          <p:cNvSpPr/>
          <p:nvPr/>
        </p:nvSpPr>
        <p:spPr>
          <a:xfrm>
            <a:off x="524269" y="537593"/>
            <a:ext cx="1331166" cy="398459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ko-KR" altLang="en-US" sz="2139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가입하기 </a:t>
            </a:r>
            <a:endParaRPr lang="en-US" sz="1540" dirty="0">
              <a:latin typeface="+mj-lt"/>
              <a:cs typeface="Montserrat 중간체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DD587E-08D3-294F-B206-0EF13B13E090}"/>
              </a:ext>
            </a:extLst>
          </p:cNvPr>
          <p:cNvSpPr/>
          <p:nvPr/>
        </p:nvSpPr>
        <p:spPr>
          <a:xfrm>
            <a:off x="516945" y="168261"/>
            <a:ext cx="2699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>
                <a:latin typeface="+mj-lt"/>
              </a:rPr>
              <a:t>회원가입 </a:t>
            </a:r>
            <a:r>
              <a:rPr lang="en-US" altLang="ko-KR" dirty="0">
                <a:latin typeface="+mj-lt"/>
              </a:rPr>
              <a:t>:</a:t>
            </a:r>
            <a:r>
              <a:rPr lang="ko-KR" altLang="en-US" dirty="0">
                <a:latin typeface="+mj-lt"/>
              </a:rPr>
              <a:t> 관계자 유형</a:t>
            </a:r>
            <a:r>
              <a:rPr lang="en-US" altLang="ko-KR" dirty="0">
                <a:latin typeface="+mj-lt"/>
              </a:rPr>
              <a:t>]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3115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F6BEDA-2908-9741-B20D-331A2FDADA64}"/>
              </a:ext>
            </a:extLst>
          </p:cNvPr>
          <p:cNvSpPr txBox="1"/>
          <p:nvPr/>
        </p:nvSpPr>
        <p:spPr>
          <a:xfrm>
            <a:off x="1496860" y="2805830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6000" b="1" dirty="0"/>
              <a:t>학생용</a:t>
            </a:r>
          </a:p>
        </p:txBody>
      </p:sp>
    </p:spTree>
    <p:extLst>
      <p:ext uri="{BB962C8B-B14F-4D97-AF65-F5344CB8AC3E}">
        <p14:creationId xmlns:p14="http://schemas.microsoft.com/office/powerpoint/2010/main" val="1986426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45C9B4A-C311-5344-BE7E-87DD1D39B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727" y="1390403"/>
            <a:ext cx="1699759" cy="3588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B059A8F-F9AF-C341-90C4-02AD7DFE8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7" y="1396685"/>
            <a:ext cx="1815187" cy="38320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B3B3C9-AC5C-7749-B410-179AB84862AC}"/>
              </a:ext>
            </a:extLst>
          </p:cNvPr>
          <p:cNvSpPr/>
          <p:nvPr/>
        </p:nvSpPr>
        <p:spPr>
          <a:xfrm>
            <a:off x="516945" y="168261"/>
            <a:ext cx="6944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>
                <a:latin typeface="+mj-lt"/>
              </a:rPr>
              <a:t>회원가입 후 또는 로그인 시</a:t>
            </a:r>
            <a:r>
              <a:rPr lang="en-US" altLang="ko-KR" dirty="0">
                <a:latin typeface="+mj-lt"/>
              </a:rPr>
              <a:t>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메인화면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탭바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1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‘</a:t>
            </a:r>
            <a:r>
              <a:rPr lang="ko-KR" altLang="en-US" dirty="0" err="1">
                <a:latin typeface="+mj-lt"/>
              </a:rPr>
              <a:t>착한공부</a:t>
            </a:r>
            <a:r>
              <a:rPr lang="en-US" altLang="ko-KR" dirty="0">
                <a:latin typeface="+mj-lt"/>
              </a:rPr>
              <a:t>(</a:t>
            </a:r>
            <a:r>
              <a:rPr lang="ko-KR" altLang="en-US" dirty="0">
                <a:latin typeface="+mj-lt"/>
              </a:rPr>
              <a:t>기본</a:t>
            </a:r>
            <a:r>
              <a:rPr lang="en-US" altLang="ko-KR" dirty="0">
                <a:latin typeface="+mj-lt"/>
              </a:rPr>
              <a:t>)’]</a:t>
            </a:r>
            <a:endParaRPr lang="ko-KR" altLang="en-US" dirty="0">
              <a:latin typeface="+mj-lt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50FB6277-44EB-A649-A353-D72214EA3ECE}"/>
              </a:ext>
            </a:extLst>
          </p:cNvPr>
          <p:cNvSpPr/>
          <p:nvPr/>
        </p:nvSpPr>
        <p:spPr>
          <a:xfrm>
            <a:off x="524269" y="537593"/>
            <a:ext cx="6356581" cy="346265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관계자 메인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내주변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인기 학원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인기 학원 정보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학원정보</a:t>
            </a:r>
            <a:endParaRPr lang="en-US" sz="1200" dirty="0">
              <a:latin typeface="+mj-lt"/>
              <a:cs typeface="Montserrat 중간체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E05E405-116D-2B49-91AA-605E2DB5F2AF}"/>
              </a:ext>
            </a:extLst>
          </p:cNvPr>
          <p:cNvSpPr/>
          <p:nvPr/>
        </p:nvSpPr>
        <p:spPr>
          <a:xfrm>
            <a:off x="1800540" y="4634184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40AB711-ADEB-5B4B-860F-0F7BAF45836E}"/>
              </a:ext>
            </a:extLst>
          </p:cNvPr>
          <p:cNvSpPr/>
          <p:nvPr/>
        </p:nvSpPr>
        <p:spPr>
          <a:xfrm>
            <a:off x="3702559" y="4102404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74A89C-85CC-2D4B-A56B-9D090A689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919" y="1390403"/>
            <a:ext cx="1699759" cy="3588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8EDA9C-D46C-0644-ACC9-BFE2B8191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3111" y="1390403"/>
            <a:ext cx="1699759" cy="3588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5AD96D8-750C-5046-9718-FAE00E4A6B5B}"/>
              </a:ext>
            </a:extLst>
          </p:cNvPr>
          <p:cNvSpPr/>
          <p:nvPr/>
        </p:nvSpPr>
        <p:spPr>
          <a:xfrm>
            <a:off x="6789330" y="3429000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2C2A5-9F23-7E41-87DD-D3FB627A7694}"/>
              </a:ext>
            </a:extLst>
          </p:cNvPr>
          <p:cNvSpPr txBox="1"/>
          <p:nvPr/>
        </p:nvSpPr>
        <p:spPr>
          <a:xfrm>
            <a:off x="683735" y="5485328"/>
            <a:ext cx="978563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100" i="1" dirty="0">
                <a:solidFill>
                  <a:srgbClr val="FF0000"/>
                </a:solidFill>
              </a:rPr>
              <a:t>*주요</a:t>
            </a:r>
            <a:r>
              <a:rPr kumimoji="1" lang="ko-KR" altLang="en-US" sz="1100" i="1" dirty="0">
                <a:solidFill>
                  <a:srgbClr val="FF0000"/>
                </a:solidFill>
              </a:rPr>
              <a:t> 기능 메뉴 </a:t>
            </a:r>
            <a:r>
              <a:rPr kumimoji="1" lang="en-US" altLang="ko-KR" sz="1100" i="1" dirty="0">
                <a:solidFill>
                  <a:srgbClr val="FF0000"/>
                </a:solidFill>
              </a:rPr>
              <a:t>4</a:t>
            </a:r>
            <a:r>
              <a:rPr kumimoji="1" lang="ko-KR" altLang="en-US" sz="1100" i="1" dirty="0">
                <a:solidFill>
                  <a:srgbClr val="FF0000"/>
                </a:solidFill>
              </a:rPr>
              <a:t>개 중 </a:t>
            </a:r>
            <a:r>
              <a:rPr kumimoji="1" lang="en-US" altLang="ko-KR" sz="1100" i="1" dirty="0">
                <a:solidFill>
                  <a:srgbClr val="FF0000"/>
                </a:solidFill>
              </a:rPr>
              <a:t>(</a:t>
            </a:r>
            <a:r>
              <a:rPr kumimoji="1" lang="ko-KR" altLang="en-US" sz="1100" i="1" dirty="0">
                <a:solidFill>
                  <a:srgbClr val="FF0000"/>
                </a:solidFill>
              </a:rPr>
              <a:t>하단 탭</a:t>
            </a:r>
            <a:r>
              <a:rPr kumimoji="1" lang="en-US" altLang="ko-KR" sz="1100" i="1" dirty="0">
                <a:solidFill>
                  <a:srgbClr val="FF0000"/>
                </a:solidFill>
              </a:rPr>
              <a:t>)</a:t>
            </a:r>
            <a:r>
              <a:rPr kumimoji="1" lang="ko-KR" altLang="en-US" sz="1100" i="1" dirty="0">
                <a:solidFill>
                  <a:srgbClr val="FF0000"/>
                </a:solidFill>
              </a:rPr>
              <a:t> </a:t>
            </a:r>
            <a:r>
              <a:rPr kumimoji="1" lang="en-US" altLang="ko-KR" sz="1100" i="1" dirty="0">
                <a:solidFill>
                  <a:srgbClr val="FF0000"/>
                </a:solidFill>
              </a:rPr>
              <a:t>‘</a:t>
            </a:r>
            <a:r>
              <a:rPr kumimoji="1" lang="ko-KR" altLang="en-US" sz="1100" i="1" dirty="0" err="1">
                <a:solidFill>
                  <a:srgbClr val="FF0000"/>
                </a:solidFill>
              </a:rPr>
              <a:t>학원찾기</a:t>
            </a:r>
            <a:r>
              <a:rPr kumimoji="1" lang="en-US" altLang="ko-KR" sz="1100" i="1" dirty="0">
                <a:solidFill>
                  <a:srgbClr val="FF0000"/>
                </a:solidFill>
              </a:rPr>
              <a:t>/</a:t>
            </a:r>
            <a:r>
              <a:rPr kumimoji="1" lang="ko-KR" altLang="en-US" sz="1100" i="1" dirty="0" err="1">
                <a:solidFill>
                  <a:srgbClr val="FF0000"/>
                </a:solidFill>
              </a:rPr>
              <a:t>운영창고</a:t>
            </a:r>
            <a:r>
              <a:rPr kumimoji="1" lang="en-US" altLang="ko-KR" sz="1100" i="1" dirty="0">
                <a:solidFill>
                  <a:srgbClr val="FF0000"/>
                </a:solidFill>
              </a:rPr>
              <a:t>/</a:t>
            </a:r>
            <a:r>
              <a:rPr kumimoji="1" lang="ko-KR" altLang="en-US" sz="1100" i="1" dirty="0" err="1">
                <a:solidFill>
                  <a:srgbClr val="FF0000"/>
                </a:solidFill>
              </a:rPr>
              <a:t>나의정보에</a:t>
            </a:r>
            <a:r>
              <a:rPr kumimoji="1" lang="ko-KR" altLang="en-US" sz="1100" i="1" dirty="0">
                <a:solidFill>
                  <a:srgbClr val="FF0000"/>
                </a:solidFill>
              </a:rPr>
              <a:t> 대한 화면 레이아웃은 학생용 </a:t>
            </a:r>
            <a:r>
              <a:rPr kumimoji="1" lang="en-US" altLang="ko-KR" sz="1100" i="1" dirty="0">
                <a:solidFill>
                  <a:srgbClr val="FF0000"/>
                </a:solidFill>
              </a:rPr>
              <a:t>UI’</a:t>
            </a:r>
            <a:r>
              <a:rPr kumimoji="1" lang="ko-KR" altLang="en-US" sz="1100" i="1" dirty="0">
                <a:solidFill>
                  <a:srgbClr val="FF0000"/>
                </a:solidFill>
              </a:rPr>
              <a:t>와 동일</a:t>
            </a:r>
            <a:r>
              <a:rPr kumimoji="1" lang="en-US" altLang="ko-KR" sz="1100" i="1" dirty="0">
                <a:solidFill>
                  <a:srgbClr val="FF0000"/>
                </a:solidFill>
              </a:rPr>
              <a:t>,</a:t>
            </a:r>
            <a:r>
              <a:rPr kumimoji="1" lang="ko-KR" altLang="en-US" sz="1100" i="1" dirty="0">
                <a:solidFill>
                  <a:srgbClr val="FF0000"/>
                </a:solidFill>
              </a:rPr>
              <a:t> 제공되는 콘텐츠만 상이</a:t>
            </a:r>
            <a:endParaRPr kumimoji="1" lang="en-US" altLang="ko-Kore-KR" sz="1100" i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100" i="1" dirty="0">
                <a:solidFill>
                  <a:srgbClr val="FF0000"/>
                </a:solidFill>
              </a:rPr>
              <a:t>*상단 </a:t>
            </a:r>
            <a:r>
              <a:rPr kumimoji="1" lang="en-US" altLang="ko-KR" sz="1100" i="1" dirty="0">
                <a:solidFill>
                  <a:srgbClr val="FF0000"/>
                </a:solidFill>
              </a:rPr>
              <a:t>’</a:t>
            </a:r>
            <a:r>
              <a:rPr kumimoji="1" lang="ko-KR" altLang="en-US" sz="1100" i="1" dirty="0">
                <a:solidFill>
                  <a:srgbClr val="FF0000"/>
                </a:solidFill>
              </a:rPr>
              <a:t>나의 학원 분석하기</a:t>
            </a:r>
            <a:r>
              <a:rPr kumimoji="1" lang="en-US" altLang="ko-KR" sz="1100" i="1" dirty="0">
                <a:solidFill>
                  <a:srgbClr val="FF0000"/>
                </a:solidFill>
              </a:rPr>
              <a:t>’</a:t>
            </a:r>
            <a:r>
              <a:rPr kumimoji="1" lang="ko-KR" altLang="en-US" sz="1100" i="1" dirty="0">
                <a:solidFill>
                  <a:srgbClr val="FF0000"/>
                </a:solidFill>
              </a:rPr>
              <a:t> 는 </a:t>
            </a:r>
            <a:r>
              <a:rPr kumimoji="1" lang="en-US" altLang="ko-KR" sz="1100" i="1" dirty="0">
                <a:solidFill>
                  <a:srgbClr val="FF0000"/>
                </a:solidFill>
              </a:rPr>
              <a:t>‘</a:t>
            </a:r>
            <a:r>
              <a:rPr kumimoji="1" lang="ko-KR" altLang="en-US" sz="1100" i="1" dirty="0" err="1">
                <a:solidFill>
                  <a:srgbClr val="FF0000"/>
                </a:solidFill>
              </a:rPr>
              <a:t>학부모용</a:t>
            </a:r>
            <a:r>
              <a:rPr kumimoji="1" lang="ko-KR" altLang="en-US" sz="1100" i="1" dirty="0">
                <a:solidFill>
                  <a:srgbClr val="FF0000"/>
                </a:solidFill>
              </a:rPr>
              <a:t> </a:t>
            </a:r>
            <a:r>
              <a:rPr kumimoji="1" lang="en-US" altLang="ko-KR" sz="1100" i="1" dirty="0">
                <a:solidFill>
                  <a:srgbClr val="FF0000"/>
                </a:solidFill>
              </a:rPr>
              <a:t>UI’</a:t>
            </a:r>
            <a:r>
              <a:rPr kumimoji="1" lang="ko-KR" altLang="en-US" sz="1100" i="1" dirty="0">
                <a:solidFill>
                  <a:srgbClr val="FF0000"/>
                </a:solidFill>
              </a:rPr>
              <a:t> 중 </a:t>
            </a:r>
            <a:r>
              <a:rPr kumimoji="1" lang="en-US" altLang="ko-KR" sz="1100" i="1" dirty="0">
                <a:solidFill>
                  <a:srgbClr val="FF0000"/>
                </a:solidFill>
              </a:rPr>
              <a:t>‘AI</a:t>
            </a:r>
            <a:r>
              <a:rPr kumimoji="1" lang="ko-KR" altLang="en-US" sz="1100" i="1" dirty="0">
                <a:solidFill>
                  <a:srgbClr val="FF0000"/>
                </a:solidFill>
              </a:rPr>
              <a:t>분석 리포트</a:t>
            </a:r>
            <a:r>
              <a:rPr kumimoji="1" lang="en-US" altLang="ko-KR" sz="1100" i="1" dirty="0">
                <a:solidFill>
                  <a:srgbClr val="FF0000"/>
                </a:solidFill>
              </a:rPr>
              <a:t>’</a:t>
            </a:r>
            <a:r>
              <a:rPr kumimoji="1" lang="ko-KR" altLang="en-US" sz="1100" i="1" dirty="0">
                <a:solidFill>
                  <a:srgbClr val="FF0000"/>
                </a:solidFill>
              </a:rPr>
              <a:t>와 동일한 </a:t>
            </a:r>
            <a:r>
              <a:rPr kumimoji="1" lang="en-US" altLang="ko-KR" sz="1100" i="1" dirty="0">
                <a:solidFill>
                  <a:srgbClr val="FF0000"/>
                </a:solidFill>
              </a:rPr>
              <a:t>UI</a:t>
            </a:r>
            <a:r>
              <a:rPr kumimoji="1" lang="ko-KR" altLang="en-US" sz="1100" i="1" dirty="0">
                <a:solidFill>
                  <a:srgbClr val="FF0000"/>
                </a:solidFill>
              </a:rPr>
              <a:t>로 구성하나 진입 후</a:t>
            </a:r>
            <a:r>
              <a:rPr kumimoji="1" lang="en-US" altLang="ko-KR" sz="1100" i="1" dirty="0">
                <a:solidFill>
                  <a:srgbClr val="FF0000"/>
                </a:solidFill>
              </a:rPr>
              <a:t>,</a:t>
            </a:r>
            <a:r>
              <a:rPr kumimoji="1" lang="ko-KR" altLang="en-US" sz="1100" i="1" dirty="0">
                <a:solidFill>
                  <a:srgbClr val="FF0000"/>
                </a:solidFill>
              </a:rPr>
              <a:t> </a:t>
            </a:r>
            <a:r>
              <a:rPr kumimoji="1" lang="en-US" altLang="ko-KR" sz="1100" i="1" dirty="0">
                <a:solidFill>
                  <a:srgbClr val="FF0000"/>
                </a:solidFill>
              </a:rPr>
              <a:t>1</a:t>
            </a:r>
            <a:r>
              <a:rPr kumimoji="1" lang="ko-KR" altLang="en-US" sz="1100" i="1" dirty="0">
                <a:solidFill>
                  <a:srgbClr val="FF0000"/>
                </a:solidFill>
              </a:rPr>
              <a:t> </a:t>
            </a:r>
            <a:r>
              <a:rPr kumimoji="1" lang="en-US" altLang="ko-KR" sz="1100" i="1" dirty="0">
                <a:solidFill>
                  <a:srgbClr val="FF0000"/>
                </a:solidFill>
              </a:rPr>
              <a:t>Depth</a:t>
            </a:r>
            <a:r>
              <a:rPr kumimoji="1" lang="ko-KR" altLang="en-US" sz="1100" i="1" dirty="0">
                <a:solidFill>
                  <a:srgbClr val="FF0000"/>
                </a:solidFill>
              </a:rPr>
              <a:t>에서 마무리</a:t>
            </a:r>
            <a:endParaRPr kumimoji="1" lang="ko-Kore-KR" altLang="en-US" sz="11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849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B059A8F-F9AF-C341-90C4-02AD7DFE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07" y="1396685"/>
            <a:ext cx="1815187" cy="38320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B3B3C9-AC5C-7749-B410-179AB84862AC}"/>
              </a:ext>
            </a:extLst>
          </p:cNvPr>
          <p:cNvSpPr/>
          <p:nvPr/>
        </p:nvSpPr>
        <p:spPr>
          <a:xfrm>
            <a:off x="516945" y="168261"/>
            <a:ext cx="6944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>
                <a:latin typeface="+mj-lt"/>
              </a:rPr>
              <a:t>회원가입 후 또는 로그인 시</a:t>
            </a:r>
            <a:r>
              <a:rPr lang="en-US" altLang="ko-KR" dirty="0">
                <a:latin typeface="+mj-lt"/>
              </a:rPr>
              <a:t>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메인화면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탭바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1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‘</a:t>
            </a:r>
            <a:r>
              <a:rPr lang="ko-KR" altLang="en-US" dirty="0" err="1">
                <a:latin typeface="+mj-lt"/>
              </a:rPr>
              <a:t>착한공부</a:t>
            </a:r>
            <a:r>
              <a:rPr lang="en-US" altLang="ko-KR" dirty="0">
                <a:latin typeface="+mj-lt"/>
              </a:rPr>
              <a:t>(</a:t>
            </a:r>
            <a:r>
              <a:rPr lang="ko-KR" altLang="en-US" dirty="0">
                <a:latin typeface="+mj-lt"/>
              </a:rPr>
              <a:t>기본</a:t>
            </a:r>
            <a:r>
              <a:rPr lang="en-US" altLang="ko-KR" dirty="0">
                <a:latin typeface="+mj-lt"/>
              </a:rPr>
              <a:t>)’]</a:t>
            </a:r>
            <a:endParaRPr lang="ko-KR" altLang="en-US" dirty="0">
              <a:latin typeface="+mj-lt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50FB6277-44EB-A649-A353-D72214EA3ECE}"/>
              </a:ext>
            </a:extLst>
          </p:cNvPr>
          <p:cNvSpPr/>
          <p:nvPr/>
        </p:nvSpPr>
        <p:spPr>
          <a:xfrm>
            <a:off x="524269" y="537593"/>
            <a:ext cx="6356581" cy="346265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관계자 메인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내주변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인기 학원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인기 학원 정보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학원정보</a:t>
            </a:r>
            <a:endParaRPr lang="en-US" sz="1200" dirty="0">
              <a:latin typeface="+mj-lt"/>
              <a:cs typeface="Montserrat 중간체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E05E405-116D-2B49-91AA-605E2DB5F2AF}"/>
              </a:ext>
            </a:extLst>
          </p:cNvPr>
          <p:cNvSpPr/>
          <p:nvPr/>
        </p:nvSpPr>
        <p:spPr>
          <a:xfrm>
            <a:off x="2307610" y="2919940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C0CA132F-217D-CC4A-B8A9-F6F0CFA73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12" y="1390402"/>
            <a:ext cx="1815187" cy="38320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25471DC-462D-D547-B3B2-CD49512E57E0}"/>
              </a:ext>
            </a:extLst>
          </p:cNvPr>
          <p:cNvSpPr/>
          <p:nvPr/>
        </p:nvSpPr>
        <p:spPr>
          <a:xfrm>
            <a:off x="3164440" y="1941816"/>
            <a:ext cx="1602769" cy="5959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KR" altLang="en-US" sz="1000" b="1" dirty="0">
                <a:solidFill>
                  <a:srgbClr val="7030A0"/>
                </a:solidFill>
              </a:rPr>
              <a:t>학원</a:t>
            </a:r>
            <a:r>
              <a:rPr kumimoji="1" lang="ko-KR" altLang="en-US" sz="1000" b="1" dirty="0">
                <a:solidFill>
                  <a:srgbClr val="7030A0"/>
                </a:solidFill>
              </a:rPr>
              <a:t> </a:t>
            </a:r>
            <a:r>
              <a:rPr kumimoji="1" lang="ko-KR" altLang="en-US" sz="1000" b="1" dirty="0" err="1">
                <a:solidFill>
                  <a:srgbClr val="7030A0"/>
                </a:solidFill>
              </a:rPr>
              <a:t>검색인기</a:t>
            </a:r>
            <a:r>
              <a:rPr kumimoji="1" lang="ko-KR" altLang="en-US" sz="1000" b="1" dirty="0">
                <a:solidFill>
                  <a:srgbClr val="7030A0"/>
                </a:solidFill>
              </a:rPr>
              <a:t> 키워드 제목 및 </a:t>
            </a:r>
            <a:r>
              <a:rPr kumimoji="1" lang="ko-KR" altLang="en-US" sz="1000" b="1" dirty="0" err="1">
                <a:solidFill>
                  <a:srgbClr val="7030A0"/>
                </a:solidFill>
              </a:rPr>
              <a:t>설명글</a:t>
            </a:r>
            <a:endParaRPr kumimoji="1" lang="ko-Kore-KR" altLang="en-US" sz="1000" b="1" dirty="0">
              <a:solidFill>
                <a:srgbClr val="7030A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55BBF6-7182-704A-B95B-37C0638E4A80}"/>
              </a:ext>
            </a:extLst>
          </p:cNvPr>
          <p:cNvSpPr/>
          <p:nvPr/>
        </p:nvSpPr>
        <p:spPr>
          <a:xfrm>
            <a:off x="3164440" y="2589089"/>
            <a:ext cx="1602769" cy="4012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카테고리 상단 탭 바 </a:t>
            </a:r>
            <a:r>
              <a:rPr kumimoji="1"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kumimoji="1" lang="ko-KR" altLang="en-US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ko-KR" altLang="en-US" sz="700" b="1" dirty="0">
                <a:solidFill>
                  <a:srgbClr val="00B050"/>
                </a:solidFill>
              </a:rPr>
              <a:t>주간</a:t>
            </a:r>
            <a:r>
              <a:rPr kumimoji="1" lang="ko-KR" altLang="en-US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kumimoji="1" lang="ko-KR" altLang="en-US" sz="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ko-KR" altLang="en-US" sz="700" b="1" dirty="0">
                <a:solidFill>
                  <a:srgbClr val="7030A0"/>
                </a:solidFill>
              </a:rPr>
              <a:t>월간</a:t>
            </a:r>
            <a:endParaRPr kumimoji="1" lang="en-US" altLang="ko-Kore-KR" sz="700" b="1" dirty="0">
              <a:solidFill>
                <a:srgbClr val="7030A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0804A7-A448-CE48-B846-4D5A054D6F86}"/>
              </a:ext>
            </a:extLst>
          </p:cNvPr>
          <p:cNvSpPr/>
          <p:nvPr/>
        </p:nvSpPr>
        <p:spPr>
          <a:xfrm>
            <a:off x="3054850" y="3092522"/>
            <a:ext cx="1800455" cy="2129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900" b="1" dirty="0">
              <a:solidFill>
                <a:srgbClr val="7030A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204173-829A-C84C-B91E-24597DDAD327}"/>
              </a:ext>
            </a:extLst>
          </p:cNvPr>
          <p:cNvSpPr/>
          <p:nvPr/>
        </p:nvSpPr>
        <p:spPr>
          <a:xfrm>
            <a:off x="3164440" y="3085212"/>
            <a:ext cx="1592495" cy="687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 </a:t>
            </a:r>
            <a:r>
              <a:rPr kumimoji="1"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키워드순위</a:t>
            </a:r>
            <a:endParaRPr kumimoji="1" lang="ko-Kore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42580-D72F-6442-8F2A-ABFE22695FB2}"/>
              </a:ext>
            </a:extLst>
          </p:cNvPr>
          <p:cNvSpPr/>
          <p:nvPr/>
        </p:nvSpPr>
        <p:spPr>
          <a:xfrm>
            <a:off x="3164440" y="3866048"/>
            <a:ext cx="1592495" cy="687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리뷰별</a:t>
            </a:r>
            <a:r>
              <a:rPr kumimoji="1"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키워드 순위</a:t>
            </a:r>
            <a:endParaRPr kumimoji="1" lang="ko-Kore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3ED9B8-D850-0E4D-94C2-4D135E6DE21D}"/>
              </a:ext>
            </a:extLst>
          </p:cNvPr>
          <p:cNvSpPr/>
          <p:nvPr/>
        </p:nvSpPr>
        <p:spPr>
          <a:xfrm>
            <a:off x="3174714" y="4655806"/>
            <a:ext cx="1592495" cy="5666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찜별</a:t>
            </a:r>
            <a:r>
              <a:rPr kumimoji="1"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키워드 순위</a:t>
            </a:r>
            <a:endParaRPr kumimoji="1" lang="ko-Kore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0A4B2-A6D1-534B-B5D1-3ADE8170FE69}"/>
              </a:ext>
            </a:extLst>
          </p:cNvPr>
          <p:cNvSpPr txBox="1"/>
          <p:nvPr/>
        </p:nvSpPr>
        <p:spPr>
          <a:xfrm>
            <a:off x="4983863" y="3461807"/>
            <a:ext cx="8771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7030A0"/>
                </a:solidFill>
              </a:rPr>
              <a:t>전체</a:t>
            </a:r>
            <a:endParaRPr kumimoji="1" lang="en-US" altLang="ko-Kore-KR" dirty="0">
              <a:solidFill>
                <a:srgbClr val="7030A0"/>
              </a:solidFill>
            </a:endParaRPr>
          </a:p>
          <a:p>
            <a:endParaRPr kumimoji="1" lang="en-US" altLang="ko-Kore-KR" dirty="0">
              <a:solidFill>
                <a:srgbClr val="7030A0"/>
              </a:solidFill>
            </a:endParaRPr>
          </a:p>
          <a:p>
            <a:r>
              <a:rPr kumimoji="1" lang="ko-Kore-KR" altLang="en-US" dirty="0">
                <a:solidFill>
                  <a:srgbClr val="7030A0"/>
                </a:solidFill>
              </a:rPr>
              <a:t>리뷰별</a:t>
            </a:r>
            <a:endParaRPr kumimoji="1" lang="en-US" altLang="ko-Kore-KR" dirty="0">
              <a:solidFill>
                <a:srgbClr val="7030A0"/>
              </a:solidFill>
            </a:endParaRPr>
          </a:p>
          <a:p>
            <a:endParaRPr kumimoji="1" lang="en-US" altLang="ko-Kore-KR" dirty="0">
              <a:solidFill>
                <a:srgbClr val="7030A0"/>
              </a:solidFill>
            </a:endParaRPr>
          </a:p>
          <a:p>
            <a:r>
              <a:rPr kumimoji="1" lang="ko-Kore-KR" altLang="en-US" dirty="0">
                <a:solidFill>
                  <a:srgbClr val="7030A0"/>
                </a:solidFill>
              </a:rPr>
              <a:t>찜별</a:t>
            </a:r>
          </a:p>
        </p:txBody>
      </p:sp>
    </p:spTree>
    <p:extLst>
      <p:ext uri="{BB962C8B-B14F-4D97-AF65-F5344CB8AC3E}">
        <p14:creationId xmlns:p14="http://schemas.microsoft.com/office/powerpoint/2010/main" val="3785722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B3B3C9-AC5C-7749-B410-179AB84862AC}"/>
              </a:ext>
            </a:extLst>
          </p:cNvPr>
          <p:cNvSpPr/>
          <p:nvPr/>
        </p:nvSpPr>
        <p:spPr>
          <a:xfrm>
            <a:off x="516945" y="168261"/>
            <a:ext cx="6944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>
                <a:latin typeface="+mj-lt"/>
              </a:rPr>
              <a:t>회원가입 후 또는 로그인 시</a:t>
            </a:r>
            <a:r>
              <a:rPr lang="en-US" altLang="ko-KR" dirty="0">
                <a:latin typeface="+mj-lt"/>
              </a:rPr>
              <a:t>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메인화면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탭바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1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‘</a:t>
            </a:r>
            <a:r>
              <a:rPr lang="ko-KR" altLang="en-US" dirty="0" err="1">
                <a:latin typeface="+mj-lt"/>
              </a:rPr>
              <a:t>착한공부</a:t>
            </a:r>
            <a:r>
              <a:rPr lang="en-US" altLang="ko-KR" dirty="0">
                <a:latin typeface="+mj-lt"/>
              </a:rPr>
              <a:t>(</a:t>
            </a:r>
            <a:r>
              <a:rPr lang="ko-KR" altLang="en-US" dirty="0">
                <a:latin typeface="+mj-lt"/>
              </a:rPr>
              <a:t>기본</a:t>
            </a:r>
            <a:r>
              <a:rPr lang="en-US" altLang="ko-KR" dirty="0">
                <a:latin typeface="+mj-lt"/>
              </a:rPr>
              <a:t>)’]</a:t>
            </a:r>
            <a:endParaRPr lang="ko-KR" altLang="en-US" dirty="0">
              <a:latin typeface="+mj-lt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50FB6277-44EB-A649-A353-D72214EA3ECE}"/>
              </a:ext>
            </a:extLst>
          </p:cNvPr>
          <p:cNvSpPr/>
          <p:nvPr/>
        </p:nvSpPr>
        <p:spPr>
          <a:xfrm>
            <a:off x="524269" y="537593"/>
            <a:ext cx="8297817" cy="346265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관계자 메인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내주변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인기학원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인기 학원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더보기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인기 학원 정보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학원정보</a:t>
            </a:r>
            <a:endParaRPr lang="en-US" sz="1200" dirty="0">
              <a:latin typeface="+mj-lt"/>
              <a:cs typeface="Montserrat 중간체" charset="0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2123A39-2D8C-EF41-9F9B-E434E0690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07" y="1396685"/>
            <a:ext cx="1815187" cy="38320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6929377F-1AC9-9244-B259-84E04AF659FB}"/>
              </a:ext>
            </a:extLst>
          </p:cNvPr>
          <p:cNvSpPr/>
          <p:nvPr/>
        </p:nvSpPr>
        <p:spPr>
          <a:xfrm>
            <a:off x="1800540" y="4634184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B6D68C9A-648E-E04A-A187-6BEEDB247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727" y="1390403"/>
            <a:ext cx="1699759" cy="3588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79D3282-9280-A441-8556-AD2D7B35D641}"/>
              </a:ext>
            </a:extLst>
          </p:cNvPr>
          <p:cNvSpPr/>
          <p:nvPr/>
        </p:nvSpPr>
        <p:spPr>
          <a:xfrm>
            <a:off x="4366115" y="4008275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EA71BB6-E7B8-5B43-83BE-613B9B068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833" y="1390403"/>
            <a:ext cx="1699759" cy="3588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C8B0226-D559-3A49-B979-3736B5B2A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025" y="1390403"/>
            <a:ext cx="1699759" cy="3588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7CE34D68-A1E8-8F4E-BFA9-5B21838E9246}"/>
              </a:ext>
            </a:extLst>
          </p:cNvPr>
          <p:cNvSpPr/>
          <p:nvPr/>
        </p:nvSpPr>
        <p:spPr>
          <a:xfrm>
            <a:off x="8730566" y="3429000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FA1322-C0B8-554B-9369-D4087582D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3635" y="1390403"/>
            <a:ext cx="1699759" cy="3588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B03DFF-5C1C-D843-B853-1C8FB9FAE21C}"/>
              </a:ext>
            </a:extLst>
          </p:cNvPr>
          <p:cNvSpPr txBox="1"/>
          <p:nvPr/>
        </p:nvSpPr>
        <p:spPr>
          <a:xfrm>
            <a:off x="5618765" y="5047451"/>
            <a:ext cx="1321196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i="1" dirty="0">
                <a:solidFill>
                  <a:srgbClr val="FF0000"/>
                </a:solidFill>
              </a:rPr>
              <a:t>*</a:t>
            </a:r>
            <a:r>
              <a:rPr kumimoji="1" lang="ko-KR" altLang="en-US" sz="800" i="1" dirty="0" err="1">
                <a:solidFill>
                  <a:srgbClr val="FF0000"/>
                </a:solidFill>
              </a:rPr>
              <a:t>인기학원에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대한</a:t>
            </a:r>
            <a:br>
              <a:rPr kumimoji="1" lang="en-US" altLang="ko-KR" sz="800" i="1" dirty="0">
                <a:solidFill>
                  <a:srgbClr val="FF0000"/>
                </a:solidFill>
              </a:rPr>
            </a:br>
            <a:r>
              <a:rPr kumimoji="1" lang="ko-KR" altLang="en-US" sz="800" i="1" dirty="0" err="1">
                <a:solidFill>
                  <a:srgbClr val="FF0000"/>
                </a:solidFill>
              </a:rPr>
              <a:t>필터별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학원정보 리스트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F85C87-472F-A04F-B954-5459795CAC50}"/>
              </a:ext>
            </a:extLst>
          </p:cNvPr>
          <p:cNvSpPr txBox="1"/>
          <p:nvPr/>
        </p:nvSpPr>
        <p:spPr>
          <a:xfrm>
            <a:off x="7783741" y="5047451"/>
            <a:ext cx="1540806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i="1" dirty="0">
                <a:solidFill>
                  <a:srgbClr val="FF0000"/>
                </a:solidFill>
              </a:rPr>
              <a:t>*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리스트 중 특정 학원 선택 시</a:t>
            </a:r>
            <a:endParaRPr kumimoji="1" lang="en-US" altLang="ko-KR" sz="800" i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800" i="1" dirty="0" err="1">
                <a:solidFill>
                  <a:srgbClr val="FF0000"/>
                </a:solidFill>
              </a:rPr>
              <a:t>학원정보로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3760047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B3B3C9-AC5C-7749-B410-179AB84862AC}"/>
              </a:ext>
            </a:extLst>
          </p:cNvPr>
          <p:cNvSpPr/>
          <p:nvPr/>
        </p:nvSpPr>
        <p:spPr>
          <a:xfrm>
            <a:off x="516945" y="168261"/>
            <a:ext cx="850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>
                <a:latin typeface="+mj-lt"/>
              </a:rPr>
              <a:t>회원가입 후 또는 로그인 시</a:t>
            </a:r>
            <a:r>
              <a:rPr lang="en-US" altLang="ko-KR" dirty="0">
                <a:latin typeface="+mj-lt"/>
              </a:rPr>
              <a:t>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메인화면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탭바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4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‘</a:t>
            </a:r>
            <a:r>
              <a:rPr lang="ko-KR" altLang="en-US" dirty="0" err="1">
                <a:latin typeface="+mj-lt"/>
              </a:rPr>
              <a:t>나의정보</a:t>
            </a:r>
            <a:r>
              <a:rPr lang="en-US" altLang="ko-KR" dirty="0">
                <a:latin typeface="+mj-lt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+mj-lt"/>
              </a:rPr>
              <a:t>학원정보 등록 및 수정</a:t>
            </a:r>
            <a:r>
              <a:rPr lang="en-US" altLang="ko-KR" dirty="0">
                <a:latin typeface="+mj-lt"/>
              </a:rPr>
              <a:t>)’]</a:t>
            </a:r>
            <a:endParaRPr lang="ko-KR" altLang="en-US" dirty="0">
              <a:latin typeface="+mj-lt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50FB6277-44EB-A649-A353-D72214EA3ECE}"/>
              </a:ext>
            </a:extLst>
          </p:cNvPr>
          <p:cNvSpPr/>
          <p:nvPr/>
        </p:nvSpPr>
        <p:spPr>
          <a:xfrm>
            <a:off x="524269" y="537593"/>
            <a:ext cx="8488575" cy="346265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관계자 메인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나의 정보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‘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나의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착한학원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’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내 나의 학원  진입 시 정보 수정 가능 </a:t>
            </a:r>
            <a:endParaRPr lang="en-US" sz="1200" dirty="0">
              <a:latin typeface="+mj-lt"/>
              <a:cs typeface="Montserrat 중간체" charset="0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2123A39-2D8C-EF41-9F9B-E434E0690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07" y="1396685"/>
            <a:ext cx="1815187" cy="38320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6929377F-1AC9-9244-B259-84E04AF659FB}"/>
              </a:ext>
            </a:extLst>
          </p:cNvPr>
          <p:cNvSpPr/>
          <p:nvPr/>
        </p:nvSpPr>
        <p:spPr>
          <a:xfrm>
            <a:off x="2314248" y="4829393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E8A9F22-FFF2-9D4B-A839-D710CF219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720" y="1396685"/>
            <a:ext cx="1815187" cy="38320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C53A9C-45FD-7746-B863-C0CB11C4B8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34095" y="1396685"/>
            <a:ext cx="1815187" cy="38320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B79A986-8822-C04B-B699-E64EA4D356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362824" y="1396685"/>
            <a:ext cx="1733892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D69837-70A6-D94B-8C13-5973DD84A8D5}"/>
              </a:ext>
            </a:extLst>
          </p:cNvPr>
          <p:cNvSpPr/>
          <p:nvPr/>
        </p:nvSpPr>
        <p:spPr>
          <a:xfrm>
            <a:off x="3527587" y="2532808"/>
            <a:ext cx="822726" cy="4288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관계자</a:t>
            </a:r>
            <a:br>
              <a:rPr kumimoji="1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프로필</a:t>
            </a:r>
            <a:endParaRPr kumimoji="1" lang="ko-Kore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91F4E6-16B7-5F42-94A0-40D009B2B4EB}"/>
              </a:ext>
            </a:extLst>
          </p:cNvPr>
          <p:cNvSpPr/>
          <p:nvPr/>
        </p:nvSpPr>
        <p:spPr>
          <a:xfrm>
            <a:off x="3442720" y="3074973"/>
            <a:ext cx="1815186" cy="1197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422F9E-6F33-6341-B954-24B7C6FFD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111" y="3122160"/>
            <a:ext cx="1676403" cy="1103246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1EAFD904-0EA0-044B-8885-AEDB8C93E7A2}"/>
              </a:ext>
            </a:extLst>
          </p:cNvPr>
          <p:cNvSpPr/>
          <p:nvPr/>
        </p:nvSpPr>
        <p:spPr>
          <a:xfrm>
            <a:off x="4913955" y="3490743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5C7A19C-F38A-324C-AB64-5165993457BA}"/>
              </a:ext>
            </a:extLst>
          </p:cNvPr>
          <p:cNvSpPr/>
          <p:nvPr/>
        </p:nvSpPr>
        <p:spPr>
          <a:xfrm>
            <a:off x="8350906" y="1704855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5A0448-8889-534A-91E4-F3FFE3A309A8}"/>
              </a:ext>
            </a:extLst>
          </p:cNvPr>
          <p:cNvSpPr/>
          <p:nvPr/>
        </p:nvSpPr>
        <p:spPr>
          <a:xfrm>
            <a:off x="3632758" y="3348552"/>
            <a:ext cx="612383" cy="242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050" dirty="0">
                <a:solidFill>
                  <a:schemeClr val="tx1"/>
                </a:solidFill>
              </a:rPr>
              <a:t>학원명</a:t>
            </a:r>
          </a:p>
        </p:txBody>
      </p:sp>
    </p:spTree>
    <p:extLst>
      <p:ext uri="{BB962C8B-B14F-4D97-AF65-F5344CB8AC3E}">
        <p14:creationId xmlns:p14="http://schemas.microsoft.com/office/powerpoint/2010/main" val="3763272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F6BEDA-2908-9741-B20D-331A2FDADA64}"/>
              </a:ext>
            </a:extLst>
          </p:cNvPr>
          <p:cNvSpPr txBox="1"/>
          <p:nvPr/>
        </p:nvSpPr>
        <p:spPr>
          <a:xfrm>
            <a:off x="1195918" y="2967335"/>
            <a:ext cx="7338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FF0000"/>
                </a:solidFill>
                <a:latin typeface="+mj-lt"/>
              </a:rPr>
              <a:t>‘</a:t>
            </a:r>
            <a:r>
              <a:rPr kumimoji="1" lang="ko-Kore-KR" altLang="en-US" sz="2400" b="1" dirty="0">
                <a:solidFill>
                  <a:srgbClr val="FF0000"/>
                </a:solidFill>
                <a:latin typeface="+mj-lt"/>
              </a:rPr>
              <a:t>학원정보</a:t>
            </a:r>
            <a:r>
              <a:rPr kumimoji="1" lang="ko-KR" altLang="en-US" sz="2400" b="1" dirty="0">
                <a:solidFill>
                  <a:srgbClr val="FF0000"/>
                </a:solidFill>
                <a:latin typeface="+mj-lt"/>
              </a:rPr>
              <a:t> 등록 및 수정</a:t>
            </a:r>
            <a:r>
              <a:rPr kumimoji="1" lang="en-US" altLang="ko-KR" sz="2400" b="1" dirty="0">
                <a:solidFill>
                  <a:srgbClr val="FF0000"/>
                </a:solidFill>
                <a:latin typeface="+mj-lt"/>
              </a:rPr>
              <a:t>’</a:t>
            </a:r>
            <a:r>
              <a:rPr kumimoji="1" lang="ko-KR" altLang="en-US" sz="2400" b="1" dirty="0">
                <a:solidFill>
                  <a:srgbClr val="FF0000"/>
                </a:solidFill>
                <a:latin typeface="+mj-lt"/>
              </a:rPr>
              <a:t>에 대한</a:t>
            </a:r>
            <a:r>
              <a:rPr kumimoji="1" lang="en-US" altLang="ko-KR" sz="2400" b="1" dirty="0">
                <a:solidFill>
                  <a:srgbClr val="FF0000"/>
                </a:solidFill>
                <a:latin typeface="+mj-lt"/>
              </a:rPr>
              <a:t> </a:t>
            </a:r>
            <a:r>
              <a:rPr kumimoji="1" lang="ko-KR" altLang="en-US" sz="2400" b="1" dirty="0" err="1">
                <a:solidFill>
                  <a:srgbClr val="FF0000"/>
                </a:solidFill>
                <a:latin typeface="+mj-lt"/>
              </a:rPr>
              <a:t>학원관계자</a:t>
            </a:r>
            <a:r>
              <a:rPr kumimoji="1" lang="ko-KR" altLang="en-US" sz="2400" b="1" dirty="0">
                <a:solidFill>
                  <a:srgbClr val="FF0000"/>
                </a:solidFill>
                <a:latin typeface="+mj-lt"/>
              </a:rPr>
              <a:t> </a:t>
            </a:r>
            <a:r>
              <a:rPr kumimoji="1" lang="en-US" altLang="ko-KR" sz="2400" b="1" dirty="0">
                <a:solidFill>
                  <a:srgbClr val="FF0000"/>
                </a:solidFill>
                <a:latin typeface="+mj-lt"/>
              </a:rPr>
              <a:t>Web UI</a:t>
            </a:r>
            <a:endParaRPr kumimoji="1" lang="ko-Kore-KR" altLang="en-US" sz="24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589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58521C-2CAD-5643-B278-B4964987FAB7}"/>
              </a:ext>
            </a:extLst>
          </p:cNvPr>
          <p:cNvSpPr txBox="1"/>
          <p:nvPr/>
        </p:nvSpPr>
        <p:spPr>
          <a:xfrm>
            <a:off x="4623371" y="40788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448A0D-9973-694A-AFB0-00BB13516E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1385" y="1174066"/>
            <a:ext cx="6167192" cy="34561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FF03A4-49FA-3A42-BAC6-D66B30C6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78787" y="1174066"/>
            <a:ext cx="4869873" cy="34900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4024167-1595-F547-907C-11F658BC2928}"/>
              </a:ext>
            </a:extLst>
          </p:cNvPr>
          <p:cNvSpPr/>
          <p:nvPr/>
        </p:nvSpPr>
        <p:spPr>
          <a:xfrm>
            <a:off x="4122027" y="3741573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7971F2-4878-CF48-8792-2FF66E9223A7}"/>
              </a:ext>
            </a:extLst>
          </p:cNvPr>
          <p:cNvSpPr/>
          <p:nvPr/>
        </p:nvSpPr>
        <p:spPr>
          <a:xfrm>
            <a:off x="6855952" y="2187616"/>
            <a:ext cx="1142154" cy="740780"/>
          </a:xfrm>
          <a:prstGeom prst="rect">
            <a:avLst/>
          </a:prstGeom>
          <a:solidFill>
            <a:srgbClr val="929292">
              <a:alpha val="50196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b="1" dirty="0">
                <a:solidFill>
                  <a:schemeClr val="bg1"/>
                </a:solidFill>
              </a:rPr>
              <a:t>메뉴</a:t>
            </a: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kumimoji="1" lang="ko-Kore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136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CDDB577-3410-DA4F-8914-29CED87A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7744" y="570779"/>
            <a:ext cx="3438639" cy="24643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FAA00B-2B21-724B-B38D-A4097F162F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10231" y="570778"/>
            <a:ext cx="5406586" cy="57501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35D4B77-3FEF-8546-A965-20AB63E7E5B8}"/>
              </a:ext>
            </a:extLst>
          </p:cNvPr>
          <p:cNvSpPr/>
          <p:nvPr/>
        </p:nvSpPr>
        <p:spPr>
          <a:xfrm>
            <a:off x="4995774" y="1689904"/>
            <a:ext cx="1266130" cy="852889"/>
          </a:xfrm>
          <a:prstGeom prst="rect">
            <a:avLst/>
          </a:prstGeom>
          <a:solidFill>
            <a:srgbClr val="929292">
              <a:alpha val="50196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b="1" dirty="0">
                <a:solidFill>
                  <a:schemeClr val="bg1"/>
                </a:solidFill>
              </a:rPr>
              <a:t>메뉴</a:t>
            </a: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kumimoji="1" lang="ko-Kore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A7FCFC-2C0E-7F48-8416-F22AC0E5A639}"/>
              </a:ext>
            </a:extLst>
          </p:cNvPr>
          <p:cNvSpPr/>
          <p:nvPr/>
        </p:nvSpPr>
        <p:spPr>
          <a:xfrm>
            <a:off x="6447099" y="1145894"/>
            <a:ext cx="3788975" cy="3819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3C29B1-F902-2D40-8EF2-9DC775912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13" y="1840252"/>
            <a:ext cx="3579945" cy="348289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C04135-E4F2-9A41-A770-632808BC7EC5}"/>
              </a:ext>
            </a:extLst>
          </p:cNvPr>
          <p:cNvSpPr/>
          <p:nvPr/>
        </p:nvSpPr>
        <p:spPr>
          <a:xfrm>
            <a:off x="6659889" y="1145894"/>
            <a:ext cx="956253" cy="644150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b="1" dirty="0">
                <a:solidFill>
                  <a:schemeClr val="bg1"/>
                </a:solidFill>
              </a:rPr>
              <a:t>학원</a:t>
            </a:r>
            <a:r>
              <a:rPr kumimoji="1" lang="en-US" altLang="ko-Kore-KR" sz="1200" b="1" dirty="0">
                <a:solidFill>
                  <a:schemeClr val="bg1"/>
                </a:solidFill>
              </a:rPr>
              <a:t>1</a:t>
            </a: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kumimoji="1" lang="ko-Kore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AE8BCA-B025-B64C-BB13-6FF8E6209990}"/>
              </a:ext>
            </a:extLst>
          </p:cNvPr>
          <p:cNvSpPr/>
          <p:nvPr/>
        </p:nvSpPr>
        <p:spPr>
          <a:xfrm>
            <a:off x="7828932" y="1145894"/>
            <a:ext cx="956253" cy="644150"/>
          </a:xfrm>
          <a:prstGeom prst="rect">
            <a:avLst/>
          </a:prstGeom>
          <a:solidFill>
            <a:srgbClr val="929292">
              <a:alpha val="50196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bg1"/>
                </a:solidFill>
              </a:rPr>
              <a:t>학원</a:t>
            </a:r>
            <a:r>
              <a:rPr kumimoji="1" lang="en-US" altLang="ko-KR" sz="1200" b="1" dirty="0">
                <a:solidFill>
                  <a:schemeClr val="bg1"/>
                </a:solidFill>
              </a:rPr>
              <a:t>2</a:t>
            </a:r>
            <a:endParaRPr kumimoji="1" lang="ko-Kore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B6D390-78E3-F345-A94F-BC105467FB66}"/>
              </a:ext>
            </a:extLst>
          </p:cNvPr>
          <p:cNvSpPr/>
          <p:nvPr/>
        </p:nvSpPr>
        <p:spPr>
          <a:xfrm>
            <a:off x="9009550" y="1145894"/>
            <a:ext cx="956253" cy="644150"/>
          </a:xfrm>
          <a:prstGeom prst="rect">
            <a:avLst/>
          </a:prstGeom>
          <a:solidFill>
            <a:srgbClr val="929292">
              <a:alpha val="50196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b="1" dirty="0">
                <a:solidFill>
                  <a:schemeClr val="bg1"/>
                </a:solidFill>
              </a:rPr>
              <a:t>학원</a:t>
            </a:r>
            <a:r>
              <a:rPr kumimoji="1" lang="en-US" altLang="ko-Kore-KR" sz="1200" b="1" dirty="0">
                <a:solidFill>
                  <a:schemeClr val="bg1"/>
                </a:solidFill>
              </a:rPr>
              <a:t>3</a:t>
            </a:r>
            <a:r>
              <a: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kumimoji="1" lang="ko-Kore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19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18833D-1833-C54C-8FCE-E89E9EDF4D3C}"/>
              </a:ext>
            </a:extLst>
          </p:cNvPr>
          <p:cNvSpPr txBox="1"/>
          <p:nvPr/>
        </p:nvSpPr>
        <p:spPr>
          <a:xfrm>
            <a:off x="9942653" y="4768770"/>
            <a:ext cx="1632178" cy="1159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7030A0"/>
                </a:solidFill>
                <a:latin typeface="+mj-lt"/>
              </a:rPr>
              <a:t>+ Contact</a:t>
            </a:r>
          </a:p>
          <a:p>
            <a:endParaRPr kumimoji="1" lang="en-US" altLang="ko-KR" sz="11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100" dirty="0">
                <a:latin typeface="+mj-lt"/>
              </a:rPr>
              <a:t>이혜민</a:t>
            </a:r>
            <a:br>
              <a:rPr kumimoji="1" lang="en-US" altLang="ko-KR" sz="1100" dirty="0">
                <a:latin typeface="+mj-lt"/>
              </a:rPr>
            </a:br>
            <a:r>
              <a:rPr kumimoji="1" lang="en-US" altLang="ko-KR" sz="1100" dirty="0">
                <a:latin typeface="+mj-lt"/>
              </a:rPr>
              <a:t>010-8311-8679</a:t>
            </a:r>
          </a:p>
          <a:p>
            <a:pPr>
              <a:lnSpc>
                <a:spcPct val="150000"/>
              </a:lnSpc>
            </a:pPr>
            <a:r>
              <a:rPr kumimoji="1" lang="en-US" altLang="ko-KR" sz="1100" dirty="0" err="1">
                <a:latin typeface="+mj-lt"/>
              </a:rPr>
              <a:t>hyeminest@gmail.com</a:t>
            </a:r>
            <a:endParaRPr kumimoji="1" lang="ko-Kore-KR" alt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5759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10282391" y="1146337"/>
            <a:ext cx="184731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40" dirty="0"/>
          </a:p>
        </p:txBody>
      </p:sp>
      <p:sp>
        <p:nvSpPr>
          <p:cNvPr id="15" name="Rectangle 14"/>
          <p:cNvSpPr/>
          <p:nvPr/>
        </p:nvSpPr>
        <p:spPr>
          <a:xfrm>
            <a:off x="516945" y="537593"/>
            <a:ext cx="1327960" cy="727651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en-US" altLang="ko-KR" sz="2139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App</a:t>
            </a:r>
            <a:r>
              <a:rPr lang="ko-KR" altLang="en-US" sz="2139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시작</a:t>
            </a:r>
            <a:endParaRPr lang="en-US" altLang="ko-KR" sz="1540" u="sng" dirty="0">
              <a:latin typeface="+mj-lt"/>
              <a:cs typeface="Montserrat 중간체" charset="0"/>
            </a:endParaRPr>
          </a:p>
          <a:p>
            <a:r>
              <a:rPr lang="ko-KR" altLang="en-US" sz="2139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 </a:t>
            </a:r>
            <a:endParaRPr lang="en-US" sz="1540" dirty="0">
              <a:latin typeface="+mj-lt"/>
              <a:cs typeface="Montserrat 중간체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6945" y="168261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 err="1">
                <a:latin typeface="+mj-lt"/>
              </a:rPr>
              <a:t>인트로</a:t>
            </a:r>
            <a:r>
              <a:rPr lang="en-US" altLang="ko-KR" dirty="0">
                <a:latin typeface="+mj-lt"/>
              </a:rPr>
              <a:t>]</a:t>
            </a:r>
            <a:endParaRPr lang="ko-KR" altLang="en-US" dirty="0"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409CD1-F150-DF4B-AB8A-B66D9FD17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45" y="1352329"/>
            <a:ext cx="2286000" cy="4826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EB3085-EAB1-BB4B-AF36-484B5669A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502" y="1350886"/>
            <a:ext cx="2286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72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38F27D-06C8-3A42-A492-55674446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897" y="1146337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A12DAC-F599-6A47-A2B9-1FC7EDF7C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277" y="1146337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99F60E-9045-FA42-AE8E-BF545C6D6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658" y="1146337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DF9139-B471-B74D-A02D-AB54FB257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517" y="1146337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10282391" y="1146337"/>
            <a:ext cx="184731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40" dirty="0"/>
          </a:p>
        </p:txBody>
      </p:sp>
      <p:sp>
        <p:nvSpPr>
          <p:cNvPr id="4" name="TextBox 3"/>
          <p:cNvSpPr txBox="1"/>
          <p:nvPr/>
        </p:nvSpPr>
        <p:spPr>
          <a:xfrm>
            <a:off x="4016003" y="6164777"/>
            <a:ext cx="1423788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i="1" dirty="0">
                <a:solidFill>
                  <a:srgbClr val="FF0000"/>
                </a:solidFill>
              </a:rPr>
              <a:t>*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정보를 모두 입력 했을 시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,</a:t>
            </a:r>
            <a:br>
              <a:rPr kumimoji="1" lang="en-US" altLang="ko-KR" sz="800" i="1" dirty="0">
                <a:solidFill>
                  <a:srgbClr val="FF0000"/>
                </a:solidFill>
              </a:rPr>
            </a:br>
            <a:r>
              <a:rPr kumimoji="1" lang="ko-KR" altLang="en-US" sz="800" i="1" dirty="0">
                <a:solidFill>
                  <a:srgbClr val="FF0000"/>
                </a:solidFill>
              </a:rPr>
              <a:t>하단 </a:t>
            </a:r>
            <a:r>
              <a:rPr kumimoji="1" lang="en-US" altLang="ko-KR" sz="800" i="1" dirty="0" err="1">
                <a:solidFill>
                  <a:srgbClr val="FF0000"/>
                </a:solidFill>
              </a:rPr>
              <a:t>bnt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활성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(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회색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-&gt;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보라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)</a:t>
            </a:r>
            <a:endParaRPr kumimoji="1" lang="ko-KR" altLang="en-US" sz="800" i="1" dirty="0">
              <a:solidFill>
                <a:srgbClr val="FF000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AC767DD-599E-2B49-A14C-A3FF4379C16A}"/>
              </a:ext>
            </a:extLst>
          </p:cNvPr>
          <p:cNvSpPr/>
          <p:nvPr/>
        </p:nvSpPr>
        <p:spPr>
          <a:xfrm>
            <a:off x="1650251" y="3825774"/>
            <a:ext cx="246282" cy="246282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D8669A-8B9D-434C-ACDF-28E95F37019D}"/>
              </a:ext>
            </a:extLst>
          </p:cNvPr>
          <p:cNvSpPr txBox="1"/>
          <p:nvPr/>
        </p:nvSpPr>
        <p:spPr>
          <a:xfrm>
            <a:off x="6578581" y="6164777"/>
            <a:ext cx="1423788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i="1" dirty="0">
                <a:solidFill>
                  <a:srgbClr val="FF0000"/>
                </a:solidFill>
              </a:rPr>
              <a:t>*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정보를 모두 입력 했을 시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,</a:t>
            </a:r>
            <a:br>
              <a:rPr kumimoji="1" lang="en-US" altLang="ko-KR" sz="800" i="1" dirty="0">
                <a:solidFill>
                  <a:srgbClr val="FF0000"/>
                </a:solidFill>
              </a:rPr>
            </a:br>
            <a:r>
              <a:rPr kumimoji="1" lang="ko-KR" altLang="en-US" sz="800" i="1" dirty="0">
                <a:solidFill>
                  <a:srgbClr val="FF0000"/>
                </a:solidFill>
              </a:rPr>
              <a:t>하단 </a:t>
            </a:r>
            <a:r>
              <a:rPr kumimoji="1" lang="en-US" altLang="ko-KR" sz="800" i="1" dirty="0" err="1">
                <a:solidFill>
                  <a:srgbClr val="FF0000"/>
                </a:solidFill>
              </a:rPr>
              <a:t>bnt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 활성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(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회색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-&gt;</a:t>
            </a:r>
            <a:r>
              <a:rPr kumimoji="1" lang="ko-KR" altLang="en-US" sz="800" i="1" dirty="0">
                <a:solidFill>
                  <a:srgbClr val="FF0000"/>
                </a:solidFill>
              </a:rPr>
              <a:t>보라</a:t>
            </a:r>
            <a:r>
              <a:rPr kumimoji="1" lang="en-US" altLang="ko-KR" sz="800" i="1" dirty="0">
                <a:solidFill>
                  <a:srgbClr val="FF0000"/>
                </a:solidFill>
              </a:rPr>
              <a:t>)</a:t>
            </a:r>
            <a:endParaRPr kumimoji="1" lang="ko-KR" altLang="en-US" sz="800" i="1" dirty="0">
              <a:solidFill>
                <a:srgbClr val="FF0000"/>
              </a:solidFill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F871E9F2-F351-F242-968D-327AD80C9B0D}"/>
              </a:ext>
            </a:extLst>
          </p:cNvPr>
          <p:cNvSpPr/>
          <p:nvPr/>
        </p:nvSpPr>
        <p:spPr>
          <a:xfrm>
            <a:off x="524269" y="537593"/>
            <a:ext cx="2318616" cy="398459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ko-KR" altLang="en-US" sz="2139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가입하기 </a:t>
            </a:r>
            <a:r>
              <a:rPr lang="en-US" altLang="ko-KR" sz="2139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4</a:t>
            </a:r>
            <a:r>
              <a:rPr lang="ko-KR" altLang="en-US" sz="2139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단계</a:t>
            </a:r>
            <a:r>
              <a:rPr lang="ko-KR" altLang="en-US" sz="2139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  </a:t>
            </a:r>
            <a:endParaRPr lang="en-US" sz="1540" dirty="0">
              <a:latin typeface="+mj-lt"/>
              <a:cs typeface="Montserrat 중간체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DD587E-08D3-294F-B206-0EF13B13E090}"/>
              </a:ext>
            </a:extLst>
          </p:cNvPr>
          <p:cNvSpPr/>
          <p:nvPr/>
        </p:nvSpPr>
        <p:spPr>
          <a:xfrm>
            <a:off x="516945" y="168261"/>
            <a:ext cx="2468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>
                <a:latin typeface="+mj-lt"/>
              </a:rPr>
              <a:t>회원가입 </a:t>
            </a:r>
            <a:r>
              <a:rPr lang="en-US" altLang="ko-KR" dirty="0">
                <a:latin typeface="+mj-lt"/>
              </a:rPr>
              <a:t>:</a:t>
            </a:r>
            <a:r>
              <a:rPr lang="ko-KR" altLang="en-US" dirty="0">
                <a:latin typeface="+mj-lt"/>
              </a:rPr>
              <a:t> 학생 유형</a:t>
            </a:r>
            <a:r>
              <a:rPr lang="en-US" altLang="ko-KR" dirty="0">
                <a:latin typeface="+mj-lt"/>
              </a:rPr>
              <a:t>]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185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10282391" y="1146337"/>
            <a:ext cx="184731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4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6E7155-D748-E74A-8B0E-C8C5D1D4F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92" y="1310997"/>
            <a:ext cx="1831473" cy="38664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E438C2-8EB7-BD47-9314-492384F17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105" y="1310997"/>
            <a:ext cx="1831473" cy="38664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4BEFB9-9F8F-434D-9E2F-661C67DFF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834" y="1310997"/>
            <a:ext cx="1831473" cy="38664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BE6F82-5C56-6B4D-BBE2-14A57DD64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563" y="1310997"/>
            <a:ext cx="1831473" cy="38664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702EE7-B0E7-5142-8D5A-29EFF5F36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9410" y="1310997"/>
            <a:ext cx="1831473" cy="38664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2CF83657-EF38-F345-A6EE-8A38A0493905}"/>
              </a:ext>
            </a:extLst>
          </p:cNvPr>
          <p:cNvSpPr/>
          <p:nvPr/>
        </p:nvSpPr>
        <p:spPr>
          <a:xfrm>
            <a:off x="2146963" y="3369733"/>
            <a:ext cx="178549" cy="178549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998B0B03-DB42-854D-9842-8DE964849B7C}"/>
              </a:ext>
            </a:extLst>
          </p:cNvPr>
          <p:cNvSpPr/>
          <p:nvPr/>
        </p:nvSpPr>
        <p:spPr>
          <a:xfrm>
            <a:off x="524269" y="537593"/>
            <a:ext cx="10099592" cy="346265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오늘의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착한퀴즈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팝업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바로가기</a:t>
            </a:r>
            <a:r>
              <a:rPr lang="en-US" altLang="ko-KR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btn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오늘의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착한퀴즈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문제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정답확인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정답여부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해설 </a:t>
            </a:r>
            <a:endParaRPr lang="en-US" sz="1200" dirty="0">
              <a:latin typeface="+mj-lt"/>
              <a:cs typeface="Montserrat 중간체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5E87F79-7D0A-464B-994E-53539559EF22}"/>
              </a:ext>
            </a:extLst>
          </p:cNvPr>
          <p:cNvSpPr/>
          <p:nvPr/>
        </p:nvSpPr>
        <p:spPr>
          <a:xfrm>
            <a:off x="516945" y="168261"/>
            <a:ext cx="4873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>
                <a:latin typeface="+mj-lt"/>
              </a:rPr>
              <a:t>회원가입 후 또는 로그인 시</a:t>
            </a:r>
            <a:r>
              <a:rPr lang="en-US" altLang="ko-KR" dirty="0">
                <a:latin typeface="+mj-lt"/>
              </a:rPr>
              <a:t>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메인화면</a:t>
            </a:r>
            <a:r>
              <a:rPr lang="ko-KR" altLang="en-US" dirty="0">
                <a:latin typeface="+mj-lt"/>
              </a:rPr>
              <a:t> 접속</a:t>
            </a:r>
            <a:r>
              <a:rPr lang="en-US" altLang="ko-KR" dirty="0">
                <a:latin typeface="+mj-lt"/>
              </a:rPr>
              <a:t>]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08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4B2CBB-DDC5-8746-B582-37237A155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07" y="1412596"/>
            <a:ext cx="1806494" cy="38137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A9D639-5C9F-2E47-82A9-DB57AEF8D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055" y="1412596"/>
            <a:ext cx="1806494" cy="38137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FAB780-FFBE-CD4E-ABD3-4FD6A5845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753" y="1412596"/>
            <a:ext cx="1806494" cy="38137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1AD458-A062-344E-BAD2-715EB8AF7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4451" y="1412596"/>
            <a:ext cx="1806494" cy="38137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BC8924-E2EB-C644-84BD-FE70A87CE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2298" y="1412596"/>
            <a:ext cx="1806494" cy="38137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533F256E-4B59-7C49-8CAB-52CB89B72799}"/>
              </a:ext>
            </a:extLst>
          </p:cNvPr>
          <p:cNvSpPr/>
          <p:nvPr/>
        </p:nvSpPr>
        <p:spPr>
          <a:xfrm>
            <a:off x="2277076" y="2560732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47D39C-E8C8-5944-A629-3F635DA39092}"/>
              </a:ext>
            </a:extLst>
          </p:cNvPr>
          <p:cNvSpPr/>
          <p:nvPr/>
        </p:nvSpPr>
        <p:spPr>
          <a:xfrm>
            <a:off x="524269" y="537593"/>
            <a:ext cx="10713543" cy="346265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착한퀴즈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팝업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다음에풀게요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!</a:t>
            </a:r>
            <a:r>
              <a:rPr lang="en-US" altLang="ko-KR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btn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메인화면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(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기본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)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오늘의 착한 퀴즈</a:t>
            </a:r>
            <a:r>
              <a:rPr lang="en-US" altLang="ko-KR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btn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오늘의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착한퀴즈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문제</a:t>
            </a:r>
            <a:endParaRPr lang="en-US" sz="1200" dirty="0">
              <a:latin typeface="+mj-lt"/>
              <a:cs typeface="Montserrat 중간체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B3B3C9-AC5C-7749-B410-179AB84862AC}"/>
              </a:ext>
            </a:extLst>
          </p:cNvPr>
          <p:cNvSpPr/>
          <p:nvPr/>
        </p:nvSpPr>
        <p:spPr>
          <a:xfrm>
            <a:off x="516945" y="168261"/>
            <a:ext cx="6944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>
                <a:latin typeface="+mj-lt"/>
              </a:rPr>
              <a:t>회원가입 후 또는 로그인 시</a:t>
            </a:r>
            <a:r>
              <a:rPr lang="en-US" altLang="ko-KR" dirty="0">
                <a:latin typeface="+mj-lt"/>
              </a:rPr>
              <a:t>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메인화면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탭바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1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‘</a:t>
            </a:r>
            <a:r>
              <a:rPr lang="ko-KR" altLang="en-US" dirty="0" err="1">
                <a:latin typeface="+mj-lt"/>
              </a:rPr>
              <a:t>착한공부</a:t>
            </a:r>
            <a:r>
              <a:rPr lang="en-US" altLang="ko-KR" dirty="0">
                <a:latin typeface="+mj-lt"/>
              </a:rPr>
              <a:t>(</a:t>
            </a:r>
            <a:r>
              <a:rPr lang="ko-KR" altLang="en-US" dirty="0">
                <a:latin typeface="+mj-lt"/>
              </a:rPr>
              <a:t>기본</a:t>
            </a:r>
            <a:r>
              <a:rPr lang="en-US" altLang="ko-KR" dirty="0">
                <a:latin typeface="+mj-lt"/>
              </a:rPr>
              <a:t>)’]</a:t>
            </a:r>
            <a:endParaRPr lang="ko-KR" altLang="en-US" dirty="0">
              <a:latin typeface="+mj-lt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D1BF16A-14B5-C142-963C-C024DD8492F3}"/>
              </a:ext>
            </a:extLst>
          </p:cNvPr>
          <p:cNvSpPr/>
          <p:nvPr/>
        </p:nvSpPr>
        <p:spPr>
          <a:xfrm>
            <a:off x="927248" y="5118875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0976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026F5E-C0DC-8543-A2E7-A055E34B4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1016000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0A92F4-CE9D-5542-9E50-DF4E0C705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142" y="1016000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FFEAA3-A598-4145-8ED5-929EB4C4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171" y="1016000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B0DA6A-E777-C046-A6F6-0A44511BC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0829" y="1016000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8EC29650-BC9C-AD49-81A7-644A32E91705}"/>
              </a:ext>
            </a:extLst>
          </p:cNvPr>
          <p:cNvSpPr/>
          <p:nvPr/>
        </p:nvSpPr>
        <p:spPr>
          <a:xfrm>
            <a:off x="524269" y="537593"/>
            <a:ext cx="7116404" cy="346265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학원찾기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빠른검색어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‘#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수학전공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’&gt;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학원검색리스트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학원정보보기</a:t>
            </a:r>
            <a:endParaRPr lang="en-US" sz="1200" dirty="0">
              <a:latin typeface="+mj-lt"/>
              <a:cs typeface="Montserrat 중간체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BAA066-E898-E241-9D34-34F49A38FFFA}"/>
              </a:ext>
            </a:extLst>
          </p:cNvPr>
          <p:cNvSpPr/>
          <p:nvPr/>
        </p:nvSpPr>
        <p:spPr>
          <a:xfrm>
            <a:off x="516945" y="168261"/>
            <a:ext cx="5521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 err="1">
                <a:latin typeface="+mj-lt"/>
              </a:rPr>
              <a:t>탭바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2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학원찾기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: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빠른검색어</a:t>
            </a:r>
            <a:r>
              <a:rPr lang="en-US" altLang="ko-KR" dirty="0">
                <a:latin typeface="+mj-lt"/>
              </a:rPr>
              <a:t>(</a:t>
            </a:r>
            <a:r>
              <a:rPr lang="ko-KR" altLang="en-US" dirty="0">
                <a:latin typeface="+mj-lt"/>
              </a:rPr>
              <a:t>기본 거주지역 기반</a:t>
            </a:r>
            <a:r>
              <a:rPr lang="en-US" altLang="ko-KR" dirty="0">
                <a:latin typeface="+mj-lt"/>
              </a:rPr>
              <a:t>)]</a:t>
            </a:r>
            <a:endParaRPr lang="ko-KR" altLang="en-US" dirty="0">
              <a:latin typeface="+mj-lt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842DDB-2365-594D-AD2F-D3FBA6A4A41C}"/>
              </a:ext>
            </a:extLst>
          </p:cNvPr>
          <p:cNvSpPr/>
          <p:nvPr/>
        </p:nvSpPr>
        <p:spPr>
          <a:xfrm>
            <a:off x="1191198" y="5658960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39B9840-F1A7-A349-A4BA-09A82559FD8B}"/>
              </a:ext>
            </a:extLst>
          </p:cNvPr>
          <p:cNvSpPr/>
          <p:nvPr/>
        </p:nvSpPr>
        <p:spPr>
          <a:xfrm>
            <a:off x="422572" y="3419343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935FC5A-041B-5944-93BA-CADEB7F3D5A8}"/>
              </a:ext>
            </a:extLst>
          </p:cNvPr>
          <p:cNvSpPr/>
          <p:nvPr/>
        </p:nvSpPr>
        <p:spPr>
          <a:xfrm>
            <a:off x="5259615" y="3419343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671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A03F0BE-0048-4343-8B11-FF32F8892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138" y="1059543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3E0EC9D-4AF9-FD4C-B0B4-AC02116EA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59543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041CCF-9FD9-644A-9747-50FB0BADA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5" y="1059543"/>
            <a:ext cx="2286000" cy="482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4BA1B826-6197-5646-AAE1-51831276725E}"/>
              </a:ext>
            </a:extLst>
          </p:cNvPr>
          <p:cNvSpPr/>
          <p:nvPr/>
        </p:nvSpPr>
        <p:spPr>
          <a:xfrm>
            <a:off x="524269" y="537593"/>
            <a:ext cx="6571383" cy="346265"/>
          </a:xfrm>
          <a:prstGeom prst="rect">
            <a:avLst/>
          </a:prstGeom>
        </p:spPr>
        <p:txBody>
          <a:bodyPr wrap="none" lIns="68596" tIns="34298" rIns="68596" bIns="34298">
            <a:spAutoFit/>
          </a:bodyPr>
          <a:lstStyle/>
          <a:p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학원찾기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지역명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입력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 검색 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학원검색리스트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&gt;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Montserrat 중간체" charset="0"/>
              </a:rPr>
              <a:t>학원정보보기</a:t>
            </a:r>
            <a:endParaRPr lang="en-US" sz="1200" dirty="0">
              <a:latin typeface="+mj-lt"/>
              <a:cs typeface="Montserrat 중간체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66FEC6-207C-2B4B-8C98-352A49B78FBC}"/>
              </a:ext>
            </a:extLst>
          </p:cNvPr>
          <p:cNvSpPr/>
          <p:nvPr/>
        </p:nvSpPr>
        <p:spPr>
          <a:xfrm>
            <a:off x="516945" y="168261"/>
            <a:ext cx="3139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[</a:t>
            </a:r>
            <a:r>
              <a:rPr lang="ko-KR" altLang="en-US" dirty="0" err="1">
                <a:latin typeface="+mj-lt"/>
              </a:rPr>
              <a:t>탭바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2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학원찾기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: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지역검색</a:t>
            </a:r>
            <a:r>
              <a:rPr lang="en-US" altLang="ko-KR" dirty="0">
                <a:latin typeface="+mj-lt"/>
              </a:rPr>
              <a:t>]</a:t>
            </a:r>
            <a:endParaRPr lang="ko-KR" altLang="en-US" dirty="0">
              <a:latin typeface="+mj-lt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F36C8D3-9565-E74F-AB1B-C379847A3EBF}"/>
              </a:ext>
            </a:extLst>
          </p:cNvPr>
          <p:cNvSpPr/>
          <p:nvPr/>
        </p:nvSpPr>
        <p:spPr>
          <a:xfrm>
            <a:off x="2411628" y="2288126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F01B77D-3340-1548-B9DA-2DF4F167ACFB}"/>
              </a:ext>
            </a:extLst>
          </p:cNvPr>
          <p:cNvSpPr/>
          <p:nvPr/>
        </p:nvSpPr>
        <p:spPr>
          <a:xfrm>
            <a:off x="4014184" y="2099590"/>
            <a:ext cx="183040" cy="183040"/>
          </a:xfrm>
          <a:prstGeom prst="ellipse">
            <a:avLst/>
          </a:prstGeom>
          <a:solidFill>
            <a:srgbClr val="D54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51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2811</TotalTime>
  <Words>1082</Words>
  <Application>Microsoft Macintosh PowerPoint</Application>
  <PresentationFormat>와이드스크린</PresentationFormat>
  <Paragraphs>143</Paragraphs>
  <Slides>37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맑은 고딕</vt:lpstr>
      <vt:lpstr>Arial</vt:lpstr>
      <vt:lpstr>Calibri</vt:lpstr>
      <vt:lpstr>Montserrat 중간체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LEE HYEMIN</cp:lastModifiedBy>
  <cp:revision>116</cp:revision>
  <cp:lastPrinted>2018-04-09T05:23:12Z</cp:lastPrinted>
  <dcterms:created xsi:type="dcterms:W3CDTF">2018-01-02T23:31:52Z</dcterms:created>
  <dcterms:modified xsi:type="dcterms:W3CDTF">2021-12-17T03:22:49Z</dcterms:modified>
</cp:coreProperties>
</file>